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336" r:id="rId7"/>
    <p:sldId id="337" r:id="rId8"/>
    <p:sldId id="338" r:id="rId9"/>
    <p:sldId id="339" r:id="rId10"/>
    <p:sldId id="340" r:id="rId11"/>
    <p:sldId id="270" r:id="rId12"/>
    <p:sldId id="271" r:id="rId13"/>
    <p:sldId id="260" r:id="rId14"/>
    <p:sldId id="280" r:id="rId15"/>
    <p:sldId id="281" r:id="rId16"/>
    <p:sldId id="263" r:id="rId17"/>
    <p:sldId id="370" r:id="rId18"/>
    <p:sldId id="282" r:id="rId19"/>
    <p:sldId id="264" r:id="rId20"/>
    <p:sldId id="283" r:id="rId21"/>
    <p:sldId id="342" r:id="rId22"/>
    <p:sldId id="371" r:id="rId23"/>
    <p:sldId id="341" r:id="rId24"/>
    <p:sldId id="265" r:id="rId25"/>
    <p:sldId id="304" r:id="rId26"/>
    <p:sldId id="320" r:id="rId27"/>
    <p:sldId id="288" r:id="rId28"/>
    <p:sldId id="289" r:id="rId29"/>
    <p:sldId id="290" r:id="rId30"/>
    <p:sldId id="292" r:id="rId31"/>
    <p:sldId id="291" r:id="rId32"/>
    <p:sldId id="294" r:id="rId33"/>
    <p:sldId id="295" r:id="rId34"/>
    <p:sldId id="296" r:id="rId35"/>
    <p:sldId id="297" r:id="rId36"/>
    <p:sldId id="298" r:id="rId37"/>
    <p:sldId id="293" r:id="rId38"/>
    <p:sldId id="299" r:id="rId39"/>
    <p:sldId id="300" r:id="rId40"/>
    <p:sldId id="301" r:id="rId41"/>
    <p:sldId id="302" r:id="rId42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 userDrawn="1">
          <p15:clr>
            <a:srgbClr val="A4A3A4"/>
          </p15:clr>
        </p15:guide>
        <p15:guide id="2" pos="38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4" d="100"/>
          <a:sy n="64" d="100"/>
        </p:scale>
        <p:origin x="-1324" y="-76"/>
      </p:cViewPr>
      <p:guideLst>
        <p:guide orient="horz" pos="2185"/>
        <p:guide pos="384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gs" Target="tags/tag1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1173157"/>
            <a:ext cx="10363200" cy="147002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16955" y="2643182"/>
            <a:ext cx="8893821" cy="1752600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525024" y="274639"/>
            <a:ext cx="2057376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820173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924181"/>
            <a:ext cx="10363200" cy="1362075"/>
          </a:xfrm>
        </p:spPr>
        <p:txBody>
          <a:bodyPr anchor="t"/>
          <a:lstStyle>
            <a:lvl1pPr algn="l">
              <a:defRPr sz="44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28747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3843" y="1071546"/>
            <a:ext cx="6815667" cy="50497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72111" y="1071546"/>
            <a:ext cx="4011084" cy="34290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7" y="285728"/>
            <a:ext cx="10974657" cy="696626"/>
          </a:xfrm>
        </p:spPr>
        <p:txBody>
          <a:bodyPr anchor="ctr"/>
          <a:lstStyle>
            <a:lvl1pPr algn="ctr">
              <a:defRPr sz="36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32" y="642918"/>
            <a:ext cx="1047757" cy="4572032"/>
          </a:xfrm>
        </p:spPr>
        <p:txBody>
          <a:bodyPr vert="eaVert"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90563" y="541340"/>
            <a:ext cx="8553459" cy="5459428"/>
          </a:xfrm>
          <a:prstGeom prst="roundRect">
            <a:avLst>
              <a:gd name="adj" fmla="val 4800"/>
            </a:avLst>
          </a:prstGeom>
          <a:solidFill>
            <a:schemeClr val="accent1">
              <a:tint val="20000"/>
            </a:schemeClr>
          </a:solidFill>
          <a:ln w="38100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tint val="20000"/>
                  </a:schemeClr>
                </a:gs>
              </a:gsLst>
              <a:lin ang="16200000" scaled="1"/>
              <a:tileRect/>
            </a:gradFill>
          </a:ln>
          <a:effectLst>
            <a:outerShdw blurRad="76200" dist="38100" dir="5400000" sx="100500" sy="100500" algn="tl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429773" y="1000108"/>
            <a:ext cx="1219157" cy="4214842"/>
          </a:xfrm>
        </p:spPr>
        <p:txBody>
          <a:bodyPr vert="eaVert"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2">
            <a:duotone>
              <a:schemeClr val="accent1"/>
              <a:srgbClr val="FFFFFF"/>
            </a:duotone>
            <a:lum bright="12000" contrast="40000"/>
          </a:blip>
          <a:stretch>
            <a:fillRect/>
          </a:stretch>
        </p:blipFill>
        <p:spPr>
          <a:xfrm>
            <a:off x="8890412" y="4915143"/>
            <a:ext cx="3301588" cy="19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0" y="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</a:schemeClr>
              </a:gs>
            </a:gsLst>
            <a:lin ang="18900000" scaled="1"/>
            <a:tileRect/>
          </a:gradFill>
          <a:ln w="12700" cap="rnd" cmpd="sng" algn="ctr">
            <a:noFill/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0" y="40951"/>
            <a:ext cx="609600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5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  <a:alpha val="60000"/>
                </a:schemeClr>
              </a:gs>
            </a:gsLst>
            <a:lin ang="8100000" scaled="1"/>
            <a:tileRect/>
          </a:gradFill>
          <a:ln w="12700" cap="rnd" cmpd="sng" algn="ctr">
            <a:noFill/>
            <a:prstDash val="solid"/>
          </a:ln>
          <a:effectLst>
            <a:glow>
              <a:schemeClr val="accent1">
                <a:tint val="100000"/>
                <a:shade val="100000"/>
                <a:hueMod val="100000"/>
                <a:satMod val="100000"/>
              </a:schemeClr>
            </a:glo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 sz="2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3">
            <a:duotone>
              <a:schemeClr val="accent1"/>
              <a:srgbClr val="FFFFFF"/>
            </a:duotone>
            <a:lum bright="35000" contrast="40000"/>
          </a:blip>
          <a:stretch>
            <a:fillRect/>
          </a:stretch>
        </p:blipFill>
        <p:spPr>
          <a:xfrm>
            <a:off x="0" y="6420445"/>
            <a:ext cx="12192000" cy="4375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  <a:p>
            <a:pPr lvl="1" eaLnBrk="1" latinLnBrk="0" hangingPunct="1"/>
            <a:r>
              <a:rPr kumimoji="0" lang="zh-CN" altLang="en-US" smtClean="0"/>
              <a:t>第二级</a:t>
            </a:r>
            <a:endParaRPr kumimoji="0" lang="zh-CN" altLang="en-US" smtClean="0"/>
          </a:p>
          <a:p>
            <a:pPr lvl="2" eaLnBrk="1" latinLnBrk="0" hangingPunct="1"/>
            <a:r>
              <a:rPr kumimoji="0" lang="zh-CN" altLang="en-US" smtClean="0"/>
              <a:t>第三级</a:t>
            </a:r>
            <a:endParaRPr kumimoji="0" lang="zh-CN" altLang="en-US" smtClean="0"/>
          </a:p>
          <a:p>
            <a:pPr lvl="3" eaLnBrk="1" latinLnBrk="0" hangingPunct="1"/>
            <a:r>
              <a:rPr kumimoji="0" lang="zh-CN" altLang="en-US" smtClean="0"/>
              <a:t>第四级</a:t>
            </a:r>
            <a:endParaRPr kumimoji="0" lang="zh-CN" altLang="en-US" smtClean="0"/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50000"/>
        <a:buFont typeface="Wingdings 2" panose="05020102010507070707"/>
        <a:buChar char="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2"/>
        </a:buClr>
        <a:buSzPct val="50000"/>
        <a:buFont typeface="Wingdings 2" panose="05020102010507070707"/>
        <a:buChar char="³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3"/>
        </a:buClr>
        <a:buSzPct val="60000"/>
        <a:buFont typeface="Wingdings 2" panose="05020102010507070707"/>
        <a:buChar char="®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5"/>
        </a:buClr>
        <a:buSzPct val="45000"/>
        <a:buFont typeface="Wingdings 2" panose="05020102010507070707"/>
        <a:buChar char="¯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6"/>
        </a:buClr>
        <a:buFont typeface="Wingdings 2" panose="05020102010507070707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microsoft.com/office/2007/relationships/media" Target="../media/media3.mp3"/><Relationship Id="rId1" Type="http://schemas.openxmlformats.org/officeDocument/2006/relationships/audio" Target="../media/media3.mp3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microsoft.com/office/2007/relationships/media" Target="../media/media4.mp3"/><Relationship Id="rId3" Type="http://schemas.openxmlformats.org/officeDocument/2006/relationships/audio" Target="../media/media4.mp3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GI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microsoft.com/office/2007/relationships/media" Target="../media/media3.mp3"/><Relationship Id="rId1" Type="http://schemas.openxmlformats.org/officeDocument/2006/relationships/audi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61963"/>
            <a:ext cx="10972800" cy="768350"/>
          </a:xfrm>
        </p:spPr>
        <p:txBody>
          <a:bodyPr>
            <a:spAutoFit/>
          </a:bodyPr>
          <a:lstStyle/>
          <a:p>
            <a:r>
              <a:rPr lang="en-US" altLang="zh-CN" dirty="0" smtClean="0"/>
              <a:t>2   </a:t>
            </a:r>
            <a:r>
              <a:rPr lang="zh-CN" altLang="en-US" dirty="0" smtClean="0"/>
              <a:t>你是哪国人（nǐ shì nǎ ɡuó rén）？</a:t>
            </a:r>
            <a:endParaRPr lang="zh-CN" altLang="en-US" dirty="0"/>
          </a:p>
        </p:txBody>
      </p:sp>
      <p:pic>
        <p:nvPicPr>
          <p:cNvPr id="4" name="内容占位符 3" descr="拿过.jpg"/>
          <p:cNvPicPr>
            <a:picLocks noGrp="1"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2280" y="1529715"/>
            <a:ext cx="6303010" cy="439293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40865" y="1354455"/>
            <a:ext cx="8509635" cy="845185"/>
          </a:xfrm>
        </p:spPr>
        <p:txBody>
          <a:bodyPr/>
          <a:lstStyle/>
          <a:p>
            <a:r>
              <a:rPr lang="en-US" altLang="zh-CN" sz="3600" dirty="0"/>
              <a:t>chá              còu              shì              zǔ</a:t>
            </a:r>
            <a:endParaRPr lang="en-US" altLang="zh-CN" sz="3600" dirty="0"/>
          </a:p>
          <a:p>
            <a:endParaRPr lang="en-US" altLang="zh-CN" sz="3600" dirty="0"/>
          </a:p>
        </p:txBody>
      </p:sp>
      <p:sp>
        <p:nvSpPr>
          <p:cNvPr id="15" name="Google Shape;207;p26"/>
          <p:cNvSpPr/>
          <p:nvPr/>
        </p:nvSpPr>
        <p:spPr>
          <a:xfrm>
            <a:off x="0" y="101600"/>
            <a:ext cx="6007735" cy="96774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listen and add the tone marks</a:t>
            </a:r>
            <a:endParaRPr lang="en-US" sz="3200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1747520" y="2199640"/>
            <a:ext cx="8509635" cy="845185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/>
              <a:buChar char="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50000"/>
              <a:buFont typeface="Wingdings 2" panose="05020102010507070707"/>
              <a:buChar char="³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0000"/>
              <a:buFont typeface="Wingdings 2" panose="05020102010507070707"/>
              <a:buChar char="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45000"/>
              <a:buFont typeface="Wingdings 2" panose="05020102010507070707"/>
              <a:buChar char="¯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 panose="05020102010507070707"/>
              <a:buChar char="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zhǎo            sūn              cái             zǎo</a:t>
            </a:r>
            <a:endParaRPr lang="en-US" altLang="zh-CN" sz="3600" dirty="0"/>
          </a:p>
          <a:p>
            <a:endParaRPr lang="en-US" altLang="zh-CN" sz="3600" dirty="0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919605" y="3044825"/>
            <a:ext cx="8509635" cy="845185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/>
              <a:buChar char="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50000"/>
              <a:buFont typeface="Wingdings 2" panose="05020102010507070707"/>
              <a:buChar char="³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0000"/>
              <a:buFont typeface="Wingdings 2" panose="05020102010507070707"/>
              <a:buChar char="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45000"/>
              <a:buFont typeface="Wingdings 2" panose="05020102010507070707"/>
              <a:buChar char="¯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 panose="05020102010507070707"/>
              <a:buChar char="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zì                cháng             chén         rēng</a:t>
            </a:r>
            <a:endParaRPr lang="en-US" altLang="zh-CN" sz="3600" dirty="0"/>
          </a:p>
          <a:p>
            <a:endParaRPr lang="en-US" altLang="zh-CN" sz="3600" dirty="0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1747520" y="3890010"/>
            <a:ext cx="8509635" cy="845185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/>
              <a:buChar char="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50000"/>
              <a:buFont typeface="Wingdings 2" panose="05020102010507070707"/>
              <a:buChar char="³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0000"/>
              <a:buFont typeface="Wingdings 2" panose="05020102010507070707"/>
              <a:buChar char="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45000"/>
              <a:buFont typeface="Wingdings 2" panose="05020102010507070707"/>
              <a:buChar char="¯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 panose="05020102010507070707"/>
              <a:buChar char="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chuī           shēng            zhuàn       cùn</a:t>
            </a:r>
            <a:endParaRPr lang="en-US" altLang="zh-CN" sz="3600" dirty="0"/>
          </a:p>
          <a:p>
            <a:endParaRPr lang="en-US" altLang="zh-CN" sz="3600" dirty="0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1840865" y="4949825"/>
            <a:ext cx="8509635" cy="845185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/>
              <a:buChar char="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50000"/>
              <a:buFont typeface="Wingdings 2" panose="05020102010507070707"/>
              <a:buChar char="³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0000"/>
              <a:buFont typeface="Wingdings 2" panose="05020102010507070707"/>
              <a:buChar char="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45000"/>
              <a:buFont typeface="Wingdings 2" panose="05020102010507070707"/>
              <a:buChar char="¯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 panose="05020102010507070707"/>
              <a:buChar char="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shàng            rè              suí              shǒu</a:t>
            </a:r>
            <a:endParaRPr lang="en-US" altLang="zh-CN" sz="3600" dirty="0"/>
          </a:p>
          <a:p>
            <a:endParaRPr lang="en-US" altLang="zh-CN" sz="3600" dirty="0"/>
          </a:p>
        </p:txBody>
      </p:sp>
      <p:pic>
        <p:nvPicPr>
          <p:cNvPr id="2" name="2-4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645775" y="203200"/>
            <a:ext cx="1306830" cy="1008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  <p:bldP spid="5" grpId="0" build="p"/>
      <p:bldP spid="6" grpId="0" build="p"/>
      <p:bldP spid="7" grpId="0" build="p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轻声 </a:t>
            </a:r>
            <a:r>
              <a:rPr lang="en-US" altLang="zh-CN" dirty="0" smtClean="0"/>
              <a:t>The neutral tone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neutral tone is pronounced </a:t>
            </a:r>
            <a:r>
              <a:rPr lang="en-US" altLang="zh-CN" dirty="0" smtClean="0">
                <a:solidFill>
                  <a:srgbClr val="FF0000"/>
                </a:solidFill>
              </a:rPr>
              <a:t>lightly and briefly</a:t>
            </a:r>
            <a:r>
              <a:rPr lang="en-US" altLang="zh-CN" dirty="0" smtClean="0"/>
              <a:t> without any stress, and is indicated in pinyin by the absence of any tone mark above the syllable. For example:</a:t>
            </a:r>
            <a:endParaRPr lang="en-US" altLang="zh-CN" dirty="0" smtClean="0"/>
          </a:p>
          <a:p>
            <a:r>
              <a:rPr lang="en-US" dirty="0" smtClean="0"/>
              <a:t>爸</a:t>
            </a:r>
            <a:r>
              <a:rPr lang="en-US" dirty="0" smtClean="0">
                <a:sym typeface="+mn-ea"/>
              </a:rPr>
              <a:t>爸</a:t>
            </a:r>
            <a:r>
              <a:rPr lang="en-US" dirty="0" smtClean="0"/>
              <a:t>(</a:t>
            </a:r>
            <a:r>
              <a:rPr lang="en-US" dirty="0" err="1" smtClean="0"/>
              <a:t>bàba</a:t>
            </a:r>
            <a:r>
              <a:rPr lang="en-US" dirty="0" smtClean="0"/>
              <a:t>)   妈</a:t>
            </a:r>
            <a:r>
              <a:rPr lang="en-US" dirty="0" smtClean="0">
                <a:sym typeface="+mn-ea"/>
              </a:rPr>
              <a:t>妈</a:t>
            </a:r>
            <a:r>
              <a:rPr lang="en-US" dirty="0" smtClean="0"/>
              <a:t>(</a:t>
            </a:r>
            <a:r>
              <a:rPr lang="en-US" dirty="0" err="1" smtClean="0"/>
              <a:t>mā</a:t>
            </a:r>
            <a:r>
              <a:rPr lang="en-US" dirty="0" smtClean="0"/>
              <a:t>ma)</a:t>
            </a:r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1" name="Google Shape;171;p21"/>
          <p:cNvSpPr/>
          <p:nvPr/>
        </p:nvSpPr>
        <p:spPr>
          <a:xfrm>
            <a:off x="0" y="316230"/>
            <a:ext cx="3047365" cy="54737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课 </a:t>
            </a:r>
            <a:r>
              <a:rPr lang="zh-CN" altLang="en-US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文一 </a:t>
            </a:r>
            <a:r>
              <a:rPr 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Text </a:t>
            </a:r>
            <a:r>
              <a:rPr lang="en-US" alt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O</a:t>
            </a:r>
            <a:r>
              <a:rPr lang="en-US" alt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ne</a:t>
            </a:r>
            <a:endParaRPr lang="en-US" altLang="en-GB" sz="2800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84240" y="3806190"/>
            <a:ext cx="4286885" cy="26765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2400" dirty="0">
                <a:latin typeface="+mn-lt"/>
                <a:ea typeface="方正楷体简体" panose="03000509000000000000" pitchFamily="65" charset="-122"/>
              </a:rPr>
              <a:t>   </a:t>
            </a:r>
            <a:r>
              <a:rPr lang="en-US" altLang="zh-CN" sz="2800" dirty="0">
                <a:latin typeface="+mn-lt"/>
                <a:ea typeface="方正楷体简体" panose="03000509000000000000" pitchFamily="65" charset="-122"/>
              </a:rPr>
              <a:t>    </a:t>
            </a:r>
            <a:endParaRPr lang="en-US" altLang="zh-CN" sz="2800" dirty="0" err="1">
              <a:latin typeface="+mj-ea"/>
              <a:ea typeface="+mj-ea"/>
              <a:sym typeface="+mn-ea"/>
            </a:endParaRPr>
          </a:p>
          <a:p>
            <a:r>
              <a:rPr lang="zh-CN" altLang="en-US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崔浩</a:t>
            </a:r>
            <a:r>
              <a:rPr lang="en-US" altLang="zh-CN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:   </a:t>
            </a:r>
            <a:r>
              <a:rPr lang="zh-CN" altLang="en-US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早  上  好</a:t>
            </a:r>
            <a:r>
              <a:rPr lang="zh-CN" altLang="en-US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！                    </a:t>
            </a:r>
            <a:endParaRPr lang="en-US" altLang="zh-CN" sz="2800" dirty="0">
              <a:latin typeface="方正楷体简体" panose="03000509000000000000" pitchFamily="65" charset="-122"/>
              <a:ea typeface="方正楷体简体" panose="03000509000000000000" pitchFamily="65" charset="-122"/>
            </a:endParaRPr>
          </a:p>
          <a:p>
            <a:r>
              <a:rPr lang="en-US" sz="2800" dirty="0" smtClean="0">
                <a:sym typeface="+mn-ea"/>
              </a:rPr>
              <a:t>C</a:t>
            </a:r>
            <a:r>
              <a:rPr lang="en-US" sz="2800" dirty="0" err="1" smtClean="0">
                <a:sym typeface="+mn-ea"/>
              </a:rPr>
              <a:t>uīHào</a:t>
            </a:r>
            <a:r>
              <a:rPr lang="en-US" sz="2800" dirty="0" smtClean="0">
                <a:sym typeface="+mn-ea"/>
              </a:rPr>
              <a:t> </a:t>
            </a:r>
            <a:r>
              <a:rPr lang="en-US" altLang="zh-CN" sz="2800" dirty="0">
                <a:latin typeface="+mn-lt"/>
                <a:ea typeface="方正楷体简体" panose="03000509000000000000" pitchFamily="65" charset="-122"/>
              </a:rPr>
              <a:t> </a:t>
            </a:r>
            <a:r>
              <a:rPr lang="en-US" sz="2800" dirty="0" smtClean="0">
                <a:sym typeface="+mn-ea"/>
              </a:rPr>
              <a:t> Z</a:t>
            </a:r>
            <a:r>
              <a:rPr lang="en-US" sz="2800" dirty="0" err="1" smtClean="0">
                <a:sym typeface="+mn-ea"/>
              </a:rPr>
              <a:t>ǎoshang </a:t>
            </a:r>
            <a:r>
              <a:rPr lang="en-US" altLang="zh-CN" sz="2800" dirty="0" err="1">
                <a:latin typeface="+mj-ea"/>
                <a:ea typeface="+mj-ea"/>
                <a:sym typeface="+mn-ea"/>
              </a:rPr>
              <a:t>hǎo</a:t>
            </a:r>
            <a:endParaRPr lang="en-US" altLang="zh-CN" sz="2800" dirty="0" err="1">
              <a:latin typeface="+mj-ea"/>
              <a:ea typeface="+mj-ea"/>
              <a:sym typeface="+mn-ea"/>
            </a:endParaRPr>
          </a:p>
          <a:p>
            <a:endParaRPr lang="zh-CN" altLang="zh-CN" sz="2800" dirty="0">
              <a:latin typeface="方正楷体简体" panose="03000509000000000000" pitchFamily="65" charset="-122"/>
              <a:ea typeface="方正楷体简体" panose="03000509000000000000" pitchFamily="65" charset="-122"/>
              <a:sym typeface="+mn-ea"/>
            </a:endParaRPr>
          </a:p>
          <a:p>
            <a:r>
              <a:rPr lang="zh-CN" altLang="zh-CN" sz="2800" dirty="0">
                <a:latin typeface="方正楷体简体" panose="03000509000000000000" pitchFamily="65" charset="-122"/>
                <a:ea typeface="方正楷体简体" panose="03000509000000000000" pitchFamily="65" charset="-122"/>
                <a:sym typeface="+mn-ea"/>
              </a:rPr>
              <a:t>马丁</a:t>
            </a:r>
            <a:r>
              <a:rPr lang="en-US" altLang="zh-CN" sz="2800" dirty="0">
                <a:latin typeface="方正楷体简体" panose="03000509000000000000" pitchFamily="65" charset="-122"/>
                <a:ea typeface="方正楷体简体" panose="03000509000000000000" pitchFamily="65" charset="-122"/>
                <a:sym typeface="+mn-ea"/>
              </a:rPr>
              <a:t>:    </a:t>
            </a:r>
            <a:r>
              <a:rPr lang="zh-CN" altLang="en-US" sz="2800" dirty="0">
                <a:latin typeface="方正楷体简体" panose="03000509000000000000" pitchFamily="65" charset="-122"/>
                <a:ea typeface="方正楷体简体" panose="03000509000000000000" pitchFamily="65" charset="-122"/>
                <a:sym typeface="+mn-ea"/>
              </a:rPr>
              <a:t>早  上   好！</a:t>
            </a:r>
            <a:r>
              <a:rPr lang="en-US" altLang="zh-CN" sz="2800" dirty="0">
                <a:latin typeface="方正楷体简体" panose="03000509000000000000" pitchFamily="65" charset="-122"/>
                <a:ea typeface="方正楷体简体" panose="03000509000000000000" pitchFamily="65" charset="-122"/>
                <a:sym typeface="+mn-ea"/>
              </a:rPr>
              <a:t> </a:t>
            </a:r>
            <a:r>
              <a:rPr lang="zh-CN" altLang="en-US" sz="2800" dirty="0">
                <a:latin typeface="方正楷体简体" panose="03000509000000000000" pitchFamily="65" charset="-122"/>
                <a:ea typeface="方正楷体简体" panose="03000509000000000000" pitchFamily="65" charset="-122"/>
                <a:sym typeface="+mn-ea"/>
              </a:rPr>
              <a:t> </a:t>
            </a:r>
            <a:r>
              <a:rPr lang="en-US" sz="2800" dirty="0" smtClean="0">
                <a:sym typeface="+mn-ea"/>
              </a:rPr>
              <a:t> </a:t>
            </a:r>
            <a:endParaRPr lang="en-US" sz="2800" dirty="0" smtClean="0">
              <a:sym typeface="+mn-ea"/>
            </a:endParaRPr>
          </a:p>
          <a:p>
            <a:r>
              <a:rPr lang="en-US" sz="2800" dirty="0" err="1" smtClean="0">
                <a:sym typeface="+mn-ea"/>
              </a:rPr>
              <a:t> </a:t>
            </a:r>
            <a:r>
              <a:rPr lang="en-US" altLang="zh-CN" sz="2800" dirty="0">
                <a:sym typeface="+mn-ea"/>
              </a:rPr>
              <a:t>M</a:t>
            </a:r>
            <a:r>
              <a:rPr sz="2800">
                <a:sym typeface="+mn-ea"/>
              </a:rPr>
              <a:t>ǎ dīng</a:t>
            </a:r>
            <a:r>
              <a:rPr lang="en-US" sz="2800" dirty="0" err="1" smtClean="0">
                <a:sym typeface="+mn-ea"/>
              </a:rPr>
              <a:t>  Zǎoshang   </a:t>
            </a:r>
            <a:r>
              <a:rPr lang="en-US" altLang="zh-CN" sz="2800" dirty="0" err="1">
                <a:latin typeface="+mj-ea"/>
                <a:ea typeface="+mj-ea"/>
                <a:sym typeface="+mn-ea"/>
              </a:rPr>
              <a:t>hǎo</a:t>
            </a:r>
            <a:r>
              <a:rPr lang="zh-CN" altLang="en-US" sz="2800" dirty="0">
                <a:latin typeface="方正楷体简体" panose="03000509000000000000" pitchFamily="65" charset="-122"/>
                <a:ea typeface="方正楷体简体" panose="03000509000000000000" pitchFamily="65" charset="-122"/>
                <a:sym typeface="+mn-ea"/>
              </a:rPr>
              <a:t>             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585" y="955675"/>
            <a:ext cx="6423660" cy="10147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</a:rPr>
              <a:t>New Words</a:t>
            </a:r>
            <a:r>
              <a:rPr lang="en-US" altLang="zh-CN" sz="2400" dirty="0"/>
              <a:t>:</a:t>
            </a:r>
            <a:endParaRPr lang="en-US" altLang="zh-CN" sz="2400" dirty="0"/>
          </a:p>
          <a:p>
            <a:pPr indent="0">
              <a:lnSpc>
                <a:spcPct val="150000"/>
              </a:lnSpc>
              <a:buNone/>
            </a:pPr>
            <a:r>
              <a:rPr lang="en-US" sz="2400" dirty="0" err="1" smtClean="0">
                <a:sym typeface="+mn-ea"/>
              </a:rPr>
              <a:t>     早上</a:t>
            </a:r>
            <a:r>
              <a:rPr lang="en-US" sz="2400" dirty="0" smtClean="0">
                <a:sym typeface="+mn-ea"/>
              </a:rPr>
              <a:t>    </a:t>
            </a:r>
            <a:r>
              <a:rPr lang="en-US" sz="2400" dirty="0" err="1" smtClean="0">
                <a:sym typeface="+mn-ea"/>
              </a:rPr>
              <a:t>zǎoshang   n.</a:t>
            </a:r>
            <a:r>
              <a:rPr lang="en-US" sz="2400" dirty="0" smtClean="0">
                <a:sym typeface="+mn-ea"/>
              </a:rPr>
              <a:t>      early morning</a:t>
            </a:r>
            <a:endParaRPr lang="en-US" altLang="zh-CN" sz="2400" dirty="0" err="1">
              <a:ea typeface="方正楷体简体" panose="03000509000000000000" pitchFamily="65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73325" y="2422525"/>
            <a:ext cx="7646035" cy="101473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400" dirty="0"/>
              <a:t>Proper Names:</a:t>
            </a:r>
            <a:endParaRPr lang="en-US" altLang="zh-CN" sz="2400" dirty="0"/>
          </a:p>
          <a:p>
            <a:pPr indent="0">
              <a:lnSpc>
                <a:spcPct val="150000"/>
              </a:lnSpc>
              <a:buNone/>
            </a:pPr>
            <a:r>
              <a:rPr lang="en-US" sz="2400" dirty="0" smtClean="0">
                <a:sym typeface="+mn-ea"/>
              </a:rPr>
              <a:t>     崔浩   C</a:t>
            </a:r>
            <a:r>
              <a:rPr lang="en-US" sz="2400" dirty="0" err="1" smtClean="0">
                <a:sym typeface="+mn-ea"/>
              </a:rPr>
              <a:t>uīH</a:t>
            </a:r>
            <a:r>
              <a:rPr lang="en-US" sz="2400" dirty="0" err="1" smtClean="0">
                <a:sym typeface="+mn-ea"/>
              </a:rPr>
              <a:t>ào</a:t>
            </a:r>
            <a:r>
              <a:rPr lang="en-US" sz="2400" dirty="0" smtClean="0">
                <a:sym typeface="+mn-ea"/>
              </a:rPr>
              <a:t>      name of a South Korean student</a:t>
            </a:r>
            <a:endParaRPr lang="en-US" altLang="zh-CN" sz="2400" dirty="0">
              <a:ea typeface="方正楷体简体" panose="03000509000000000000" pitchFamily="65" charset="-122"/>
            </a:endParaRPr>
          </a:p>
        </p:txBody>
      </p:sp>
      <p:pic>
        <p:nvPicPr>
          <p:cNvPr id="4" name="图片 3" descr="早上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955" y="3883660"/>
            <a:ext cx="3791585" cy="2521585"/>
          </a:xfrm>
          <a:prstGeom prst="rect">
            <a:avLst/>
          </a:prstGeom>
        </p:spPr>
      </p:pic>
      <p:pic>
        <p:nvPicPr>
          <p:cNvPr id="5" name="图片 4" descr="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160" y="316230"/>
            <a:ext cx="2830195" cy="188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" grpId="0" bldLvl="0" animBg="1"/>
      <p:bldP spid="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1" name="Google Shape;171;p21"/>
          <p:cNvSpPr/>
          <p:nvPr/>
        </p:nvSpPr>
        <p:spPr>
          <a:xfrm>
            <a:off x="0" y="316230"/>
            <a:ext cx="3047365" cy="54737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课 </a:t>
            </a:r>
            <a:r>
              <a:rPr lang="zh-CN" altLang="en-US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文二 </a:t>
            </a:r>
            <a:r>
              <a:rPr 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Text </a:t>
            </a:r>
            <a:r>
              <a:rPr lang="en-US" alt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Two</a:t>
            </a:r>
            <a:endParaRPr lang="en-US" altLang="en-GB" sz="2800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3945" y="863600"/>
            <a:ext cx="9774555" cy="49847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</a:rPr>
              <a:t>New Words</a:t>
            </a:r>
            <a:r>
              <a:rPr lang="en-US" altLang="zh-CN" sz="2400" dirty="0"/>
              <a:t>:</a:t>
            </a:r>
            <a:endParaRPr lang="en-US" altLang="zh-CN" sz="2400" dirty="0"/>
          </a:p>
          <a:p>
            <a:pPr fontAlgn="auto">
              <a:lnSpc>
                <a:spcPct val="150000"/>
              </a:lnSpc>
            </a:pPr>
            <a:r>
              <a:rPr lang="en-US" altLang="zh-CN" sz="2800" dirty="0"/>
              <a:t>1.  </a:t>
            </a:r>
            <a:r>
              <a:rPr lang="zh-CN" altLang="en-US" sz="2800" dirty="0"/>
              <a:t>是     shì         </a:t>
            </a:r>
            <a:r>
              <a:rPr lang="en-US" altLang="zh-CN" sz="2800" dirty="0"/>
              <a:t>v.               be</a:t>
            </a:r>
            <a:r>
              <a:rPr lang="en-US" altLang="zh-CN" sz="2800" dirty="0"/>
              <a:t> </a:t>
            </a:r>
            <a:r>
              <a:rPr lang="zh-CN" altLang="en-US" sz="2800" dirty="0"/>
              <a:t> </a:t>
            </a:r>
            <a:endParaRPr lang="zh-CN" altLang="en-US" sz="2800" dirty="0"/>
          </a:p>
          <a:p>
            <a:pPr fontAlgn="auto">
              <a:lnSpc>
                <a:spcPct val="150000"/>
              </a:lnSpc>
            </a:pPr>
            <a:r>
              <a:rPr lang="zh-CN" altLang="en-US" sz="2800" dirty="0"/>
              <a:t>2. 哪     nǎ          </a:t>
            </a:r>
            <a:r>
              <a:rPr lang="en-US" altLang="zh-CN" sz="2800" dirty="0"/>
              <a:t>pron.         which</a:t>
            </a:r>
            <a:endParaRPr lang="zh-CN" altLang="en-US" sz="2800" dirty="0"/>
          </a:p>
          <a:p>
            <a:pPr fontAlgn="auto">
              <a:lnSpc>
                <a:spcPct val="150000"/>
              </a:lnSpc>
            </a:pPr>
            <a:r>
              <a:rPr lang="zh-CN" altLang="en-US" sz="2800" dirty="0"/>
              <a:t>3. 国   guó         </a:t>
            </a:r>
            <a:r>
              <a:rPr lang="en-US" altLang="zh-CN" sz="2800" dirty="0"/>
              <a:t>n.             country,state,nation</a:t>
            </a:r>
            <a:endParaRPr lang="zh-CN" altLang="en-US" sz="2800" dirty="0"/>
          </a:p>
          <a:p>
            <a:pPr fontAlgn="auto">
              <a:lnSpc>
                <a:spcPct val="150000"/>
              </a:lnSpc>
            </a:pPr>
            <a:r>
              <a:rPr lang="zh-CN" altLang="en-US" sz="2800" dirty="0"/>
              <a:t>4. 人   rén          </a:t>
            </a:r>
            <a:r>
              <a:rPr lang="en-US" altLang="zh-CN" sz="2800" dirty="0"/>
              <a:t>n.           people,human being</a:t>
            </a:r>
            <a:endParaRPr lang="zh-CN" altLang="en-US" sz="2800" dirty="0"/>
          </a:p>
          <a:p>
            <a:pPr fontAlgn="auto">
              <a:lnSpc>
                <a:spcPct val="150000"/>
              </a:lnSpc>
            </a:pPr>
            <a:r>
              <a:rPr lang="zh-CN" altLang="en-US" sz="2800" dirty="0"/>
              <a:t>5. 我   wǒ         </a:t>
            </a:r>
            <a:r>
              <a:rPr lang="en-US" altLang="zh-CN" sz="2800" dirty="0"/>
              <a:t>pron.         I,me</a:t>
            </a:r>
            <a:endParaRPr lang="zh-CN" altLang="en-US" sz="2800" dirty="0"/>
          </a:p>
          <a:p>
            <a:pPr fontAlgn="auto">
              <a:lnSpc>
                <a:spcPct val="150000"/>
              </a:lnSpc>
            </a:pPr>
            <a:r>
              <a:rPr lang="zh-CN" altLang="en-US" sz="2800" dirty="0"/>
              <a:t>6. 呢   ne        </a:t>
            </a:r>
            <a:r>
              <a:rPr lang="en-US" altLang="zh-CN" sz="2800" dirty="0"/>
              <a:t>part.           </a:t>
            </a:r>
            <a:r>
              <a:rPr lang="en-US" altLang="zh-CN" sz="2400" dirty="0"/>
              <a:t>used at the  end of an  interrogative </a:t>
            </a:r>
            <a:r>
              <a:rPr lang="en-US" altLang="zh-CN" sz="2400" dirty="0">
                <a:sym typeface="+mn-ea"/>
              </a:rPr>
              <a:t>sentence</a:t>
            </a:r>
            <a:r>
              <a:rPr lang="en-US" altLang="zh-CN" sz="2400" dirty="0"/>
              <a:t>                </a:t>
            </a:r>
            <a:endParaRPr lang="en-US" altLang="zh-CN" sz="2400" dirty="0"/>
          </a:p>
          <a:p>
            <a:pPr fontAlgn="auto">
              <a:lnSpc>
                <a:spcPct val="150000"/>
              </a:lnSpc>
            </a:pPr>
            <a:r>
              <a:rPr lang="en-US" altLang="zh-CN" sz="2800" dirty="0"/>
              <a:t>7.</a:t>
            </a:r>
            <a:r>
              <a:rPr lang="zh-CN" altLang="en-US" sz="2800" dirty="0"/>
              <a:t>他  tā      </a:t>
            </a:r>
            <a:r>
              <a:rPr lang="en-US" altLang="zh-CN" sz="2800" dirty="0"/>
              <a:t>pron.          he,him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188845" y="1151890"/>
            <a:ext cx="7490460" cy="21228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400" dirty="0">
                <a:sym typeface="+mn-ea"/>
              </a:rPr>
              <a:t>Proper Names:</a:t>
            </a:r>
            <a:endParaRPr lang="en-US" altLang="zh-CN" sz="2400" dirty="0"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dirty="0" err="1">
                <a:ea typeface="方正楷体简体" panose="03000509000000000000" pitchFamily="65" charset="-122"/>
              </a:rPr>
              <a:t>1.  </a:t>
            </a:r>
            <a:r>
              <a:rPr lang="zh-CN" altLang="en-US" sz="2400" dirty="0" err="1">
                <a:ea typeface="方正楷体简体" panose="03000509000000000000" pitchFamily="65" charset="-122"/>
              </a:rPr>
              <a:t>美国 </a:t>
            </a:r>
            <a:r>
              <a:rPr lang="en-US" altLang="zh-CN" sz="2400" dirty="0" err="1">
                <a:ea typeface="方正楷体简体" panose="03000509000000000000" pitchFamily="65" charset="-122"/>
              </a:rPr>
              <a:t>   Měi guó        the United States(U.S.A) </a:t>
            </a:r>
            <a:endParaRPr lang="en-US" altLang="zh-CN" sz="2400" dirty="0" err="1">
              <a:ea typeface="方正楷体简体" panose="03000509000000000000" pitchFamily="65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dirty="0" err="1">
                <a:ea typeface="方正楷体简体" panose="03000509000000000000" pitchFamily="65" charset="-122"/>
              </a:rPr>
              <a:t>2.  </a:t>
            </a:r>
            <a:r>
              <a:rPr lang="zh-CN" altLang="en-US" sz="2400" dirty="0" err="1">
                <a:ea typeface="方正楷体简体" panose="03000509000000000000" pitchFamily="65" charset="-122"/>
              </a:rPr>
              <a:t>韩国</a:t>
            </a:r>
            <a:r>
              <a:rPr lang="en-US" altLang="zh-CN" sz="2400" dirty="0" err="1">
                <a:ea typeface="方正楷体简体" panose="03000509000000000000" pitchFamily="65" charset="-122"/>
              </a:rPr>
              <a:t>    Hán guó       South Korea</a:t>
            </a:r>
            <a:endParaRPr lang="en-US" altLang="zh-CN" sz="2400" dirty="0" err="1">
              <a:ea typeface="方正楷体简体" panose="03000509000000000000" pitchFamily="65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dirty="0" err="1">
                <a:ea typeface="方正楷体简体" panose="03000509000000000000" pitchFamily="65" charset="-122"/>
              </a:rPr>
              <a:t>3.  </a:t>
            </a:r>
            <a:r>
              <a:rPr lang="zh-CN" altLang="en-US" sz="2400" dirty="0" err="1">
                <a:ea typeface="方正楷体简体" panose="03000509000000000000" pitchFamily="65" charset="-122"/>
              </a:rPr>
              <a:t>日本    </a:t>
            </a:r>
            <a:r>
              <a:rPr lang="en-US" altLang="zh-CN" sz="2400" dirty="0" err="1">
                <a:ea typeface="方正楷体简体" panose="03000509000000000000" pitchFamily="65" charset="-122"/>
              </a:rPr>
              <a:t>Rì běn          Japan</a:t>
            </a:r>
            <a:endParaRPr lang="en-US" altLang="zh-CN" sz="2400" dirty="0" err="1">
              <a:ea typeface="方正楷体简体" panose="03000509000000000000" pitchFamily="65" charset="-122"/>
            </a:endParaRPr>
          </a:p>
        </p:txBody>
      </p:sp>
      <p:pic>
        <p:nvPicPr>
          <p:cNvPr id="10" name="图片 9" descr="国家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3725" y="3192145"/>
            <a:ext cx="3505835" cy="3361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715" y="1628775"/>
            <a:ext cx="3362960" cy="4526280"/>
          </a:xfrm>
        </p:spPr>
        <p:txBody>
          <a:bodyPr/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 </a:t>
            </a:r>
            <a:r>
              <a:rPr lang="zh-CN" altLang="en-US" dirty="0">
                <a:sym typeface="+mn-ea"/>
              </a:rPr>
              <a:t>国   guó  </a:t>
            </a:r>
            <a:endParaRPr lang="zh-CN" altLang="en-US" dirty="0">
              <a:sym typeface="+mn-ea"/>
            </a:endParaRPr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 dirty="0">
                <a:sym typeface="+mn-ea"/>
              </a:rPr>
              <a:t>我   wǒ 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</a:t>
            </a:r>
            <a:r>
              <a:rPr lang="zh-CN" altLang="en-US" dirty="0">
                <a:sym typeface="+mn-ea"/>
              </a:rPr>
              <a:t>是     shì    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、</a:t>
            </a:r>
            <a:r>
              <a:rPr lang="zh-CN" altLang="en-US" dirty="0">
                <a:sym typeface="+mn-ea"/>
              </a:rPr>
              <a:t>人   rén 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、</a:t>
            </a:r>
            <a:r>
              <a:rPr lang="zh-CN" altLang="en-US" dirty="0">
                <a:sym typeface="+mn-ea"/>
              </a:rPr>
              <a:t>他  tā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6</a:t>
            </a:r>
            <a:r>
              <a:rPr lang="zh-CN" altLang="en-US" dirty="0">
                <a:sym typeface="+mn-ea"/>
              </a:rPr>
              <a:t>、</a:t>
            </a:r>
            <a:r>
              <a:rPr lang="zh-CN" altLang="en-US" dirty="0">
                <a:sym typeface="+mn-ea"/>
              </a:rPr>
              <a:t>呢   ne   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7</a:t>
            </a:r>
            <a:r>
              <a:rPr lang="zh-CN" altLang="en-US" dirty="0">
                <a:sym typeface="+mn-ea"/>
              </a:rPr>
              <a:t>、哪     nǎ 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4712335" y="1417955"/>
            <a:ext cx="7479665" cy="4526280"/>
          </a:xfrm>
          <a:prstGeom prst="rect">
            <a:avLst/>
          </a:prstGeom>
        </p:spPr>
        <p:txBody>
          <a:bodyPr vert="horz" rtlCol="0">
            <a:normAutofit fontScale="90000" lnSpcReduction="1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/>
              <a:buChar char="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50000"/>
              <a:buFont typeface="Wingdings 2" panose="05020102010507070707"/>
              <a:buChar char="³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0000"/>
              <a:buFont typeface="Wingdings 2" panose="05020102010507070707"/>
              <a:buChar char="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45000"/>
              <a:buFont typeface="Wingdings 2" panose="05020102010507070707"/>
              <a:buChar char="¯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 panose="05020102010507070707"/>
              <a:buChar char="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/>
              <a:t>A</a:t>
            </a:r>
            <a:r>
              <a:rPr lang="zh-CN" altLang="en-US"/>
              <a:t>、</a:t>
            </a:r>
            <a:r>
              <a:rPr lang="en-US" altLang="zh-CN"/>
              <a:t> </a:t>
            </a:r>
            <a:r>
              <a:rPr lang="en-US" altLang="zh-CN" dirty="0">
                <a:sym typeface="+mn-ea"/>
              </a:rPr>
              <a:t>be </a:t>
            </a:r>
            <a:r>
              <a:rPr lang="zh-CN" altLang="en-US" dirty="0">
                <a:sym typeface="+mn-ea"/>
              </a:rPr>
              <a:t> </a:t>
            </a:r>
            <a:endParaRPr lang="zh-CN" altLang="en-US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/>
              <a:t>B</a:t>
            </a:r>
            <a:r>
              <a:rPr lang="zh-CN" altLang="en-US"/>
              <a:t>、</a:t>
            </a:r>
            <a:r>
              <a:rPr lang="en-US" altLang="zh-CN" dirty="0">
                <a:sym typeface="+mn-ea"/>
              </a:rPr>
              <a:t> which</a:t>
            </a:r>
            <a:endParaRPr lang="zh-CN" altLang="en-US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sym typeface="+mn-ea"/>
              </a:rPr>
              <a:t>C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country,state,nation</a:t>
            </a:r>
            <a:endParaRPr lang="zh-CN" altLang="en-US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sym typeface="+mn-ea"/>
              </a:rPr>
              <a:t>D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people,human being</a:t>
            </a:r>
            <a:endParaRPr lang="zh-CN" altLang="en-US" dirty="0"/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sym typeface="+mn-ea"/>
              </a:rPr>
              <a:t>E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sz="2400" dirty="0">
                <a:sym typeface="+mn-ea"/>
              </a:rPr>
              <a:t>used at the  end of an  </a:t>
            </a:r>
            <a:r>
              <a:rPr lang="en-US" altLang="zh-CN" sz="2400" dirty="0">
                <a:sym typeface="+mn-ea"/>
              </a:rPr>
              <a:t>interrogative sentence  </a:t>
            </a:r>
            <a:endParaRPr lang="en-US" altLang="zh-CN" sz="2400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sym typeface="+mn-ea"/>
              </a:rPr>
              <a:t>F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sz="2200" dirty="0">
                <a:sym typeface="+mn-ea"/>
              </a:rPr>
              <a:t> </a:t>
            </a:r>
            <a:r>
              <a:rPr lang="zh-CN" altLang="en-US" sz="2200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I,me</a:t>
            </a:r>
            <a:endParaRPr lang="zh-CN" altLang="en-US" sz="2200" dirty="0"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sym typeface="+mn-ea"/>
              </a:rPr>
              <a:t>G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  he,him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图片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9362" t="40193" r="53466" b="30138"/>
          <a:stretch>
            <a:fillRect/>
          </a:stretch>
        </p:blipFill>
        <p:spPr>
          <a:xfrm>
            <a:off x="537210" y="1074420"/>
            <a:ext cx="4824730" cy="5281930"/>
          </a:xfrm>
          <a:prstGeom prst="rect">
            <a:avLst/>
          </a:prstGeom>
        </p:spPr>
      </p:pic>
      <p:sp>
        <p:nvSpPr>
          <p:cNvPr id="171" name="Google Shape;171;p21"/>
          <p:cNvSpPr/>
          <p:nvPr/>
        </p:nvSpPr>
        <p:spPr>
          <a:xfrm>
            <a:off x="0" y="197485"/>
            <a:ext cx="3047365" cy="54737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课 </a:t>
            </a:r>
            <a:r>
              <a:rPr lang="zh-CN" altLang="en-US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文二 </a:t>
            </a:r>
            <a:r>
              <a:rPr 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Text </a:t>
            </a:r>
            <a:r>
              <a:rPr lang="en-US" alt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Two</a:t>
            </a:r>
            <a:endParaRPr lang="en-US" altLang="en-GB" sz="2800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pic>
        <p:nvPicPr>
          <p:cNvPr id="4" name="图片 3" descr="VCG415769354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820" y="302260"/>
            <a:ext cx="3914775" cy="2608580"/>
          </a:xfrm>
          <a:prstGeom prst="rect">
            <a:avLst/>
          </a:prstGeom>
        </p:spPr>
      </p:pic>
      <p:pic>
        <p:nvPicPr>
          <p:cNvPr id="6" name="2-10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68305" y="744855"/>
            <a:ext cx="972820" cy="6711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00825" y="3952875"/>
            <a:ext cx="4033520" cy="193802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400" i="1" dirty="0"/>
              <a:t>Q&amp;A</a:t>
            </a:r>
            <a:endParaRPr lang="en-US" altLang="zh-CN" sz="2400" i="1" dirty="0"/>
          </a:p>
          <a:p>
            <a:r>
              <a:rPr lang="en-US" altLang="zh-CN" sz="3200" dirty="0"/>
              <a:t>1.  </a:t>
            </a:r>
            <a:r>
              <a:rPr lang="zh-CN" altLang="en-US" sz="3200" dirty="0"/>
              <a:t> 马丁是哪国人？</a:t>
            </a:r>
            <a:endParaRPr lang="zh-CN" altLang="en-US" sz="3200" dirty="0"/>
          </a:p>
          <a:p>
            <a:r>
              <a:rPr lang="en-US" altLang="zh-CN" sz="3200" dirty="0"/>
              <a:t>2.    </a:t>
            </a:r>
            <a:r>
              <a:rPr lang="zh-CN" altLang="en-US" sz="3200" dirty="0"/>
              <a:t>崔浩是哪国人？</a:t>
            </a:r>
            <a:endParaRPr lang="zh-CN" altLang="en-US" sz="3200" dirty="0"/>
          </a:p>
          <a:p>
            <a:r>
              <a:rPr lang="en-US" altLang="zh-CN" sz="3200" dirty="0"/>
              <a:t>3.   “ </a:t>
            </a:r>
            <a:r>
              <a:rPr lang="zh-CN" altLang="en-US" sz="3200" dirty="0"/>
              <a:t>他</a:t>
            </a:r>
            <a:r>
              <a:rPr lang="en-US" altLang="zh-CN" sz="3200" dirty="0"/>
              <a:t>”</a:t>
            </a:r>
            <a:r>
              <a:rPr lang="zh-CN" altLang="en-US" sz="3200" dirty="0"/>
              <a:t>是哪国人？</a:t>
            </a:r>
            <a:endParaRPr lang="zh-CN" altLang="en-US" sz="3200" dirty="0">
              <a:ea typeface="方正楷体简体" panose="03000509000000000000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4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崔浩：</a:t>
            </a:r>
            <a:r>
              <a:rPr lang="zh-CN" altLang="en-US" sz="48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你是哪国人？</a:t>
            </a:r>
            <a:endParaRPr lang="en-US" altLang="zh-CN" sz="48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4400" dirty="0" smtClean="0"/>
              <a:t>马丁：</a:t>
            </a:r>
            <a:r>
              <a:rPr lang="zh-CN" altLang="en-US" sz="4800" dirty="0" smtClean="0"/>
              <a:t>我是美国人。你呢？</a:t>
            </a:r>
            <a:endParaRPr lang="en-US" altLang="zh-CN" sz="4800" dirty="0" smtClean="0"/>
          </a:p>
          <a:p>
            <a:r>
              <a:rPr lang="zh-CN" altLang="en-US" sz="44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崔浩：</a:t>
            </a:r>
            <a:r>
              <a:rPr lang="zh-CN" altLang="en-US" sz="48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我是韩国人。</a:t>
            </a:r>
            <a:endParaRPr lang="en-US" altLang="zh-CN" sz="4800" dirty="0" smtClean="0"/>
          </a:p>
          <a:p>
            <a:r>
              <a:rPr lang="zh-CN" altLang="en-US" sz="4400" dirty="0" smtClean="0"/>
              <a:t>马丁：</a:t>
            </a:r>
            <a:r>
              <a:rPr lang="zh-CN" altLang="en-US" sz="4800" dirty="0" smtClean="0"/>
              <a:t>他呢？</a:t>
            </a:r>
            <a:endParaRPr lang="en-US" altLang="zh-CN" sz="4800" dirty="0" smtClean="0"/>
          </a:p>
          <a:p>
            <a:r>
              <a:rPr lang="zh-CN" altLang="en-US" sz="44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崔浩：</a:t>
            </a:r>
            <a:r>
              <a:rPr lang="zh-CN" altLang="en-US" sz="48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他是日本人。</a:t>
            </a:r>
            <a:endParaRPr lang="zh-CN" altLang="en-US" sz="48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分组练习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48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zh-CN" altLang="en-US" sz="48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：你是哪国人？</a:t>
            </a:r>
            <a:endParaRPr lang="en-US" altLang="zh-CN" sz="48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4800" dirty="0" smtClean="0"/>
              <a:t>B</a:t>
            </a:r>
            <a:r>
              <a:rPr lang="zh-CN" altLang="en-US" sz="4800" dirty="0" smtClean="0"/>
              <a:t>：我是</a:t>
            </a:r>
            <a:r>
              <a:rPr lang="zh-CN" altLang="en-US" sz="4800" u="sng" dirty="0" smtClean="0"/>
              <a:t>                   </a:t>
            </a:r>
            <a:r>
              <a:rPr lang="zh-CN" altLang="en-US" sz="4800" dirty="0" smtClean="0"/>
              <a:t>人。你</a:t>
            </a:r>
            <a:r>
              <a:rPr lang="zh-CN" altLang="en-US" sz="4800" dirty="0" smtClean="0">
                <a:solidFill>
                  <a:srgbClr val="FF0000"/>
                </a:solidFill>
              </a:rPr>
              <a:t>呢</a:t>
            </a:r>
            <a:r>
              <a:rPr lang="zh-CN" altLang="en-US" sz="4800" dirty="0" smtClean="0"/>
              <a:t>？</a:t>
            </a:r>
            <a:r>
              <a:rPr lang="en-US" altLang="zh-CN" sz="2000" dirty="0" smtClean="0"/>
              <a:t>(What about you?)</a:t>
            </a:r>
            <a:endParaRPr lang="en-US" altLang="zh-CN" sz="2000" dirty="0" smtClean="0"/>
          </a:p>
          <a:p>
            <a:r>
              <a:rPr lang="en-US" altLang="zh-CN" sz="48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zh-CN" altLang="en-US" sz="48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：我是</a:t>
            </a:r>
            <a:r>
              <a:rPr lang="zh-CN" altLang="en-US" sz="4800" u="sng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  </a:t>
            </a:r>
            <a:r>
              <a:rPr lang="zh-CN" altLang="en-US" sz="48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人。</a:t>
            </a:r>
            <a:endParaRPr lang="en-US" altLang="zh-CN" sz="4800" dirty="0" smtClean="0"/>
          </a:p>
          <a:p>
            <a:endParaRPr lang="zh-CN" altLang="en-US" sz="48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7080" y="1340485"/>
            <a:ext cx="9897110" cy="45377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1488017" y="1406102"/>
            <a:ext cx="1207770" cy="13220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8000" b="1" dirty="0" err="1" smtClean="0">
                <a:latin typeface="宋体" panose="02010600030101010101" pitchFamily="2" charset="-122"/>
              </a:rPr>
              <a:t>zh</a:t>
            </a:r>
            <a:endParaRPr lang="en-US" altLang="zh-CN" sz="8000" b="1" dirty="0">
              <a:latin typeface="宋体" panose="02010600030101010101" pitchFamily="2" charset="-122"/>
            </a:endParaRPr>
          </a:p>
        </p:txBody>
      </p:sp>
      <p:sp>
        <p:nvSpPr>
          <p:cNvPr id="50186" name="Text Box 10"/>
          <p:cNvSpPr txBox="1">
            <a:spLocks noChangeArrowheads="1"/>
          </p:cNvSpPr>
          <p:nvPr/>
        </p:nvSpPr>
        <p:spPr bwMode="auto">
          <a:xfrm>
            <a:off x="3859531" y="1406102"/>
            <a:ext cx="1207770" cy="13220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8000" b="1" dirty="0" err="1" smtClean="0">
                <a:latin typeface="宋体" panose="02010600030101010101" pitchFamily="2" charset="-122"/>
              </a:rPr>
              <a:t>ch</a:t>
            </a:r>
            <a:endParaRPr lang="en-US" altLang="zh-CN" sz="8000" b="1" dirty="0">
              <a:latin typeface="宋体" panose="02010600030101010101" pitchFamily="2" charset="-122"/>
            </a:endParaRPr>
          </a:p>
        </p:txBody>
      </p:sp>
      <p:sp>
        <p:nvSpPr>
          <p:cNvPr id="50187" name="Text Box 11"/>
          <p:cNvSpPr txBox="1">
            <a:spLocks noChangeArrowheads="1"/>
          </p:cNvSpPr>
          <p:nvPr/>
        </p:nvSpPr>
        <p:spPr bwMode="auto">
          <a:xfrm>
            <a:off x="6479117" y="1289897"/>
            <a:ext cx="1207770" cy="13220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8000" b="1" dirty="0" err="1" smtClean="0">
                <a:latin typeface="宋体" panose="02010600030101010101" pitchFamily="2" charset="-122"/>
              </a:rPr>
              <a:t>sh</a:t>
            </a:r>
            <a:endParaRPr lang="en-US" altLang="zh-CN" sz="8000" b="1" dirty="0">
              <a:latin typeface="宋体" panose="02010600030101010101" pitchFamily="2" charset="-122"/>
            </a:endParaRPr>
          </a:p>
        </p:txBody>
      </p:sp>
      <p:sp>
        <p:nvSpPr>
          <p:cNvPr id="50188" name="Text Box 12"/>
          <p:cNvSpPr txBox="1">
            <a:spLocks noChangeArrowheads="1"/>
          </p:cNvSpPr>
          <p:nvPr/>
        </p:nvSpPr>
        <p:spPr bwMode="auto">
          <a:xfrm>
            <a:off x="9398635" y="1289897"/>
            <a:ext cx="695325" cy="13220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8000" b="1" dirty="0">
                <a:latin typeface="宋体" panose="02010600030101010101" pitchFamily="2" charset="-122"/>
              </a:rPr>
              <a:t>r</a:t>
            </a:r>
            <a:endParaRPr lang="en-US" altLang="zh-CN" sz="8000" b="1" dirty="0">
              <a:latin typeface="宋体" panose="02010600030101010101" pitchFamily="2" charset="-122"/>
            </a:endParaRPr>
          </a:p>
        </p:txBody>
      </p:sp>
      <p:sp>
        <p:nvSpPr>
          <p:cNvPr id="50189" name="Text Box 13"/>
          <p:cNvSpPr txBox="1">
            <a:spLocks noChangeArrowheads="1"/>
          </p:cNvSpPr>
          <p:nvPr/>
        </p:nvSpPr>
        <p:spPr bwMode="auto">
          <a:xfrm>
            <a:off x="1744557" y="3903980"/>
            <a:ext cx="695325" cy="13220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8000" b="1" dirty="0">
                <a:latin typeface="宋体" panose="02010600030101010101" pitchFamily="2" charset="-122"/>
              </a:rPr>
              <a:t>z</a:t>
            </a:r>
            <a:endParaRPr lang="en-US" altLang="zh-CN" sz="8000" b="1" dirty="0">
              <a:latin typeface="宋体" panose="02010600030101010101" pitchFamily="2" charset="-122"/>
            </a:endParaRPr>
          </a:p>
        </p:txBody>
      </p:sp>
      <p:sp>
        <p:nvSpPr>
          <p:cNvPr id="50190" name="Text Box 14"/>
          <p:cNvSpPr txBox="1">
            <a:spLocks noChangeArrowheads="1"/>
          </p:cNvSpPr>
          <p:nvPr/>
        </p:nvSpPr>
        <p:spPr bwMode="auto">
          <a:xfrm>
            <a:off x="4371975" y="3904192"/>
            <a:ext cx="695325" cy="13220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8000" b="1" dirty="0">
                <a:latin typeface="宋体" panose="02010600030101010101" pitchFamily="2" charset="-122"/>
              </a:rPr>
              <a:t>c</a:t>
            </a:r>
            <a:endParaRPr lang="en-US" altLang="zh-CN" sz="8000" b="1" dirty="0">
              <a:latin typeface="宋体" panose="02010600030101010101" pitchFamily="2" charset="-122"/>
            </a:endParaRPr>
          </a:p>
        </p:txBody>
      </p:sp>
      <p:sp>
        <p:nvSpPr>
          <p:cNvPr id="50191" name="Text Box 15"/>
          <p:cNvSpPr txBox="1">
            <a:spLocks noChangeArrowheads="1"/>
          </p:cNvSpPr>
          <p:nvPr/>
        </p:nvSpPr>
        <p:spPr bwMode="auto">
          <a:xfrm>
            <a:off x="6569922" y="3904192"/>
            <a:ext cx="793749" cy="13220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8000" b="1" dirty="0">
                <a:latin typeface="宋体" panose="02010600030101010101" pitchFamily="2" charset="-122"/>
              </a:rPr>
              <a:t>s</a:t>
            </a:r>
            <a:endParaRPr lang="en-US" altLang="zh-CN" sz="8000" b="1" dirty="0">
              <a:latin typeface="宋体" panose="02010600030101010101" pitchFamily="2" charset="-122"/>
            </a:endParaRPr>
          </a:p>
        </p:txBody>
      </p:sp>
      <p:sp>
        <p:nvSpPr>
          <p:cNvPr id="25" name="Google Shape;221;p28"/>
          <p:cNvSpPr/>
          <p:nvPr/>
        </p:nvSpPr>
        <p:spPr>
          <a:xfrm>
            <a:off x="-22860" y="212725"/>
            <a:ext cx="3231515" cy="64198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lvl="0"/>
            <a:r>
              <a:rPr lang="zh-CN" altLang="en-US" sz="40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声母  </a:t>
            </a:r>
            <a:r>
              <a:rPr lang="en-US" altLang="zh-CN" sz="4000" dirty="0"/>
              <a:t>Initials</a:t>
            </a:r>
            <a:endParaRPr lang="en-US" altLang="zh-CN" sz="4000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pic>
        <p:nvPicPr>
          <p:cNvPr id="5" name="2-5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205085" y="449580"/>
            <a:ext cx="1473835" cy="840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50185" grpId="0"/>
      <p:bldP spid="50186" grpId="0"/>
      <p:bldP spid="50187" grpId="0"/>
      <p:bldP spid="50188" grpId="0"/>
      <p:bldP spid="50189" grpId="0"/>
      <p:bldP spid="5019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俄罗斯（é luó sī ）</a:t>
            </a:r>
            <a:r>
              <a:rPr lang="en-US" altLang="zh-CN">
                <a:sym typeface="+mn-ea"/>
              </a:rPr>
              <a:t>Russia</a:t>
            </a:r>
            <a:endParaRPr lang="en-US" altLang="zh-CN"/>
          </a:p>
          <a:p>
            <a:r>
              <a:rPr lang="zh-CN" altLang="en-US">
                <a:sym typeface="+mn-ea"/>
              </a:rPr>
              <a:t>哥伦比亚（ɡē lún bǐ yà ）</a:t>
            </a:r>
            <a:r>
              <a:rPr lang="en-US" altLang="zh-CN"/>
              <a:t>Colombia</a:t>
            </a:r>
            <a:endParaRPr lang="en-US" altLang="zh-CN"/>
          </a:p>
          <a:p>
            <a:r>
              <a:rPr lang="zh-CN" altLang="en-US"/>
              <a:t>希腊（xī là ）</a:t>
            </a:r>
            <a:r>
              <a:rPr lang="en-US" altLang="zh-CN"/>
              <a:t>G</a:t>
            </a:r>
            <a:r>
              <a:rPr lang="en-US" altLang="zh-CN"/>
              <a:t>reek</a:t>
            </a:r>
            <a:endParaRPr lang="en-US" altLang="zh-CN"/>
          </a:p>
          <a:p>
            <a:r>
              <a:rPr lang="zh-CN" altLang="en-US"/>
              <a:t>意大利（yì dà lì ）</a:t>
            </a:r>
            <a:r>
              <a:rPr lang="en-US" altLang="zh-CN"/>
              <a:t>Italy</a:t>
            </a:r>
            <a:endParaRPr lang="en-US" altLang="zh-CN"/>
          </a:p>
          <a:p>
            <a:r>
              <a:rPr lang="zh-CN" altLang="en-US"/>
              <a:t>法国（fǎ ɡuó ）</a:t>
            </a:r>
            <a:endParaRPr lang="zh-CN" altLang="en-US"/>
          </a:p>
          <a:p>
            <a:r>
              <a:rPr lang="zh-CN" altLang="en-US"/>
              <a:t>捷克（jié kè ）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126865"/>
          </a:xfrm>
        </p:spPr>
        <p:txBody>
          <a:bodyPr>
            <a:spAutoFit/>
          </a:bodyPr>
          <a:p>
            <a:r>
              <a:rPr lang="zh-CN" altLang="en-US"/>
              <a:t>巴基斯坦（bā jī sī tǎn ）Pakistan</a:t>
            </a:r>
            <a:endParaRPr lang="zh-CN" altLang="en-US"/>
          </a:p>
          <a:p>
            <a:r>
              <a:rPr lang="zh-CN" altLang="en-US"/>
              <a:t>西班牙（xī bān yá）</a:t>
            </a:r>
            <a:r>
              <a:rPr lang="en-US" altLang="zh-CN"/>
              <a:t>  Spain</a:t>
            </a:r>
            <a:endParaRPr lang="en-US" altLang="zh-CN"/>
          </a:p>
          <a:p>
            <a:r>
              <a:rPr lang="zh-CN" altLang="en-US"/>
              <a:t>尼日利亚（ní rì lì yà）Nigeria</a:t>
            </a:r>
            <a:endParaRPr lang="zh-CN" altLang="en-US"/>
          </a:p>
          <a:p>
            <a:r>
              <a:rPr lang="zh-CN" altLang="en-US"/>
              <a:t>阿尔及利亚（ā ěr jí lì yà ）Algeria</a:t>
            </a:r>
            <a:endParaRPr lang="zh-CN" altLang="en-US"/>
          </a:p>
          <a:p>
            <a:r>
              <a:rPr lang="zh-CN" altLang="en-US"/>
              <a:t>印度尼西亚（yìn dù ní xī yà ）Indonesia</a:t>
            </a:r>
            <a:endParaRPr lang="zh-CN" altLang="en-US"/>
          </a:p>
          <a:p>
            <a:r>
              <a:rPr lang="zh-CN" altLang="en-US"/>
              <a:t>加拿大（jiā ná dà ）Canada</a:t>
            </a:r>
            <a:endParaRPr lang="zh-CN" altLang="en-US"/>
          </a:p>
          <a:p>
            <a:r>
              <a:rPr lang="zh-CN" altLang="en-US"/>
              <a:t>埃及（āi jí ）Egypt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/>
          <p:nvPr/>
        </p:nvSpPr>
        <p:spPr>
          <a:xfrm>
            <a:off x="0" y="316230"/>
            <a:ext cx="3536315" cy="54737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课 </a:t>
            </a:r>
            <a:r>
              <a:rPr lang="zh-CN" altLang="en-US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文三 </a:t>
            </a:r>
            <a:r>
              <a:rPr 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Text </a:t>
            </a:r>
            <a:r>
              <a:rPr lang="en-US" alt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Three</a:t>
            </a:r>
            <a:endParaRPr lang="en-US" altLang="en-GB" sz="2800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pic>
        <p:nvPicPr>
          <p:cNvPr id="4" name="图片 3" descr="图片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5563" t="80304" r="34223" b="8194"/>
          <a:stretch>
            <a:fillRect/>
          </a:stretch>
        </p:blipFill>
        <p:spPr>
          <a:xfrm>
            <a:off x="843280" y="1244600"/>
            <a:ext cx="9645015" cy="25273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18109" r="22046"/>
          <a:stretch>
            <a:fillRect/>
          </a:stretch>
        </p:blipFill>
        <p:spPr>
          <a:xfrm>
            <a:off x="2855595" y="3933190"/>
            <a:ext cx="5328285" cy="2607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77483"/>
            <a:ext cx="10972800" cy="1143000"/>
          </a:xfrm>
        </p:spPr>
        <p:txBody>
          <a:bodyPr/>
          <a:lstStyle/>
          <a:p>
            <a:r>
              <a:rPr lang="zh-CN" altLang="en-US" dirty="0" smtClean="0"/>
              <a:t>他</a:t>
            </a:r>
            <a:r>
              <a:rPr lang="en-US" altLang="zh-CN" dirty="0" smtClean="0"/>
              <a:t>/</a:t>
            </a:r>
            <a:r>
              <a:rPr lang="zh-CN" altLang="en-US" dirty="0" smtClean="0"/>
              <a:t>她tā</a:t>
            </a:r>
            <a:r>
              <a:rPr lang="zh-CN" altLang="en-US" dirty="0" smtClean="0"/>
              <a:t>是哪国人？</a:t>
            </a:r>
            <a:endParaRPr lang="zh-CN" altLang="en-US" dirty="0"/>
          </a:p>
        </p:txBody>
      </p:sp>
      <p:pic>
        <p:nvPicPr>
          <p:cNvPr id="1026" name="Picture 2" descr="C:\Users\lenovo\Pictures\u=1987442920,455707460&amp;fm=26&amp;gp=0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455093" y="3196461"/>
            <a:ext cx="1938906" cy="2636912"/>
          </a:xfrm>
          <a:prstGeom prst="rect">
            <a:avLst/>
          </a:prstGeom>
          <a:noFill/>
        </p:spPr>
      </p:pic>
      <p:pic>
        <p:nvPicPr>
          <p:cNvPr id="1027" name="Picture 3" descr="C:\Users\lenovo\Pictures\国家\u=1799992671,3513136598&amp;fm=26&amp;gp=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3179" y="1129184"/>
            <a:ext cx="2084087" cy="3110390"/>
          </a:xfrm>
          <a:prstGeom prst="rect">
            <a:avLst/>
          </a:prstGeom>
          <a:noFill/>
        </p:spPr>
      </p:pic>
      <p:pic>
        <p:nvPicPr>
          <p:cNvPr id="1028" name="Picture 4" descr="C:\Users\lenovo\Pictures\国家\u=1834156007,2659564763&amp;fm=27&amp;gp=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8988782" y="967893"/>
            <a:ext cx="2088232" cy="3146025"/>
          </a:xfrm>
          <a:prstGeom prst="rect">
            <a:avLst/>
          </a:prstGeom>
          <a:noFill/>
        </p:spPr>
      </p:pic>
      <p:pic>
        <p:nvPicPr>
          <p:cNvPr id="1029" name="Picture 5" descr="C:\Users\lenovo\Pictures\国家\u=332049297,2489408421&amp;fm=26&amp;gp=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6830" y="1129184"/>
            <a:ext cx="3054223" cy="1960811"/>
          </a:xfrm>
          <a:prstGeom prst="rect">
            <a:avLst/>
          </a:prstGeom>
          <a:noFill/>
        </p:spPr>
      </p:pic>
      <p:pic>
        <p:nvPicPr>
          <p:cNvPr id="3" name="Picture 2" descr="C:\Users\lenovo\Pictures\下载 (4)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72926" y="4398372"/>
            <a:ext cx="2310620" cy="1545096"/>
          </a:xfrm>
          <a:prstGeom prst="rect">
            <a:avLst/>
          </a:prstGeom>
          <a:noFill/>
        </p:spPr>
      </p:pic>
      <p:pic>
        <p:nvPicPr>
          <p:cNvPr id="4" name="Picture 3" descr="C:\Users\lenovo\Pictures\u=3004387813,2813814797&amp;fm=200&amp;gp=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39277" y="4553183"/>
            <a:ext cx="2088232" cy="1390763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1056005" y="6022975"/>
            <a:ext cx="2736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日本人rì běn rén 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5356860" y="6195060"/>
            <a:ext cx="2656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美国人měi guó rén 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8989060" y="6195060"/>
            <a:ext cx="2656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法国</a:t>
            </a:r>
            <a:r>
              <a:rPr lang="zh-CN" altLang="en-US" sz="2400"/>
              <a:t>人fǎ guó rén  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C:\Users\lenovo\Pictures\国家\u=3639770433,3751319007&amp;fm=200&amp;gp=0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91544" y="1340768"/>
            <a:ext cx="3351724" cy="2232248"/>
          </a:xfrm>
          <a:prstGeom prst="rect">
            <a:avLst/>
          </a:prstGeom>
          <a:noFill/>
        </p:spPr>
      </p:pic>
      <p:pic>
        <p:nvPicPr>
          <p:cNvPr id="2051" name="Picture 3" descr="C:\Users\lenovo\Pictures\国家\下载 (19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1484784"/>
            <a:ext cx="3672408" cy="2203446"/>
          </a:xfrm>
          <a:prstGeom prst="rect">
            <a:avLst/>
          </a:prstGeom>
          <a:noFill/>
        </p:spPr>
      </p:pic>
      <p:pic>
        <p:nvPicPr>
          <p:cNvPr id="2052" name="Picture 4" descr="C:\Users\lenovo\Pictures\u=4236524394,365882766&amp;fm=26&amp;gp=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0474" y="4149080"/>
            <a:ext cx="2563484" cy="1440160"/>
          </a:xfrm>
          <a:prstGeom prst="rect">
            <a:avLst/>
          </a:prstGeom>
          <a:noFill/>
        </p:spPr>
      </p:pic>
      <p:pic>
        <p:nvPicPr>
          <p:cNvPr id="2053" name="Picture 5" descr="C:\Users\lenovo\Pictures\下载 (19)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5600" y="3789040"/>
            <a:ext cx="2362002" cy="1889601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454910" y="5883275"/>
            <a:ext cx="2888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英国人yīng guó rén 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6487795" y="5956300"/>
            <a:ext cx="2888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德国</a:t>
            </a:r>
            <a:r>
              <a:rPr lang="zh-CN" altLang="en-US" sz="2400"/>
              <a:t>人dé guó rén  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1"/>
          <a:srcRect l="9861" t="22820" r="11290" b="53134"/>
          <a:stretch>
            <a:fillRect/>
          </a:stretch>
        </p:blipFill>
        <p:spPr>
          <a:xfrm>
            <a:off x="921385" y="1645285"/>
            <a:ext cx="10102850" cy="422656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" name="Google Shape;257;p33"/>
          <p:cNvSpPr/>
          <p:nvPr/>
        </p:nvSpPr>
        <p:spPr>
          <a:xfrm>
            <a:off x="0" y="507365"/>
            <a:ext cx="3865245" cy="78930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65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Basic strokes</a:t>
            </a:r>
            <a:endParaRPr lang="en-US" sz="4265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7"/>
          <p:cNvSpPr>
            <a:spLocks noChangeArrowheads="1" noChangeShapeType="1" noTextEdit="1"/>
          </p:cNvSpPr>
          <p:nvPr/>
        </p:nvSpPr>
        <p:spPr bwMode="auto">
          <a:xfrm>
            <a:off x="1981200" y="274639"/>
            <a:ext cx="8229600" cy="11430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</a:bodyPr>
          <a:lstStyle/>
          <a:p>
            <a:pPr algn="ctr"/>
            <a:endParaRPr lang="zh-CN" altLang="en-US" sz="3600" kern="10">
              <a:ln w="12700">
                <a:solidFill>
                  <a:srgbClr val="B2B2B2"/>
                </a:solidFill>
                <a:round/>
              </a:ln>
              <a:gradFill rotWithShape="1">
                <a:gsLst>
                  <a:gs pos="0">
                    <a:srgbClr val="520402"/>
                  </a:gs>
                  <a:gs pos="100000">
                    <a:srgbClr val="FFCC00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+mj-ea"/>
              <a:ea typeface="+mj-ea"/>
              <a:cs typeface="+mj-ea"/>
            </a:endParaRPr>
          </a:p>
        </p:txBody>
      </p:sp>
      <p:sp>
        <p:nvSpPr>
          <p:cNvPr id="2" name="Google Shape;257;p33"/>
          <p:cNvSpPr/>
          <p:nvPr/>
        </p:nvSpPr>
        <p:spPr>
          <a:xfrm>
            <a:off x="0" y="507365"/>
            <a:ext cx="3865245" cy="78930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65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stroke  order</a:t>
            </a:r>
            <a:endParaRPr lang="en-US" sz="4265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4075" y="2355215"/>
            <a:ext cx="39401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1. </a:t>
            </a:r>
            <a:r>
              <a:rPr lang="zh-CN" altLang="zh-CN" sz="2400"/>
              <a:t>先上后下</a:t>
            </a:r>
            <a:endParaRPr lang="zh-CN" altLang="zh-CN" sz="2400"/>
          </a:p>
          <a:p>
            <a:r>
              <a:rPr lang="en-US" altLang="zh-CN" sz="2400"/>
              <a:t>from top to bottom</a:t>
            </a:r>
            <a:endParaRPr lang="en-US" altLang="zh-CN" sz="2400"/>
          </a:p>
        </p:txBody>
      </p:sp>
      <p:sp>
        <p:nvSpPr>
          <p:cNvPr id="4" name="文本框 3"/>
          <p:cNvSpPr txBox="1"/>
          <p:nvPr/>
        </p:nvSpPr>
        <p:spPr>
          <a:xfrm>
            <a:off x="7837170" y="5259070"/>
            <a:ext cx="1830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sān </a:t>
            </a:r>
            <a:r>
              <a:rPr lang="en-US" altLang="zh-CN" sz="2400"/>
              <a:t>,    three</a:t>
            </a:r>
            <a:endParaRPr lang="en-US" altLang="zh-CN" sz="2400"/>
          </a:p>
        </p:txBody>
      </p:sp>
      <p:pic>
        <p:nvPicPr>
          <p:cNvPr id="5" name="图片 4" descr="9613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3095" y="1341755"/>
            <a:ext cx="2857500" cy="285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7"/>
          <p:cNvSpPr>
            <a:spLocks noChangeArrowheads="1" noChangeShapeType="1" noTextEdit="1"/>
          </p:cNvSpPr>
          <p:nvPr/>
        </p:nvSpPr>
        <p:spPr bwMode="auto">
          <a:xfrm>
            <a:off x="1981200" y="274639"/>
            <a:ext cx="8229600" cy="11430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</a:bodyPr>
          <a:lstStyle/>
          <a:p>
            <a:pPr algn="ctr"/>
            <a:endParaRPr lang="zh-CN" altLang="en-US" sz="3600" kern="10">
              <a:ln w="12700">
                <a:solidFill>
                  <a:srgbClr val="B2B2B2"/>
                </a:solidFill>
                <a:round/>
              </a:ln>
              <a:gradFill rotWithShape="1">
                <a:gsLst>
                  <a:gs pos="0">
                    <a:srgbClr val="520402"/>
                  </a:gs>
                  <a:gs pos="100000">
                    <a:srgbClr val="FFCC00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+mj-ea"/>
              <a:ea typeface="+mj-ea"/>
              <a:cs typeface="+mj-ea"/>
            </a:endParaRPr>
          </a:p>
        </p:txBody>
      </p:sp>
      <p:sp>
        <p:nvSpPr>
          <p:cNvPr id="2" name="Google Shape;257;p33"/>
          <p:cNvSpPr/>
          <p:nvPr/>
        </p:nvSpPr>
        <p:spPr>
          <a:xfrm>
            <a:off x="0" y="507365"/>
            <a:ext cx="3865245" cy="78930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65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stroke  order</a:t>
            </a:r>
            <a:endParaRPr lang="en-US" sz="4265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3280" y="2333625"/>
            <a:ext cx="39401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2</a:t>
            </a:r>
            <a:r>
              <a:rPr lang="en-US" altLang="zh-CN" sz="2400">
                <a:sym typeface="+mn-ea"/>
              </a:rPr>
              <a:t>. </a:t>
            </a:r>
            <a:r>
              <a:rPr lang="zh-CN" altLang="en-US" sz="2400">
                <a:sym typeface="+mn-ea"/>
              </a:rPr>
              <a:t>先左后右</a:t>
            </a:r>
            <a:endParaRPr lang="zh-CN" altLang="zh-CN" sz="2400"/>
          </a:p>
          <a:p>
            <a:r>
              <a:rPr lang="en-US" altLang="zh-CN" sz="2400"/>
              <a:t>from left to right</a:t>
            </a:r>
            <a:endParaRPr lang="en-US" altLang="zh-CN" sz="2400"/>
          </a:p>
        </p:txBody>
      </p:sp>
      <p:sp>
        <p:nvSpPr>
          <p:cNvPr id="4" name="文本框 3"/>
          <p:cNvSpPr txBox="1"/>
          <p:nvPr/>
        </p:nvSpPr>
        <p:spPr>
          <a:xfrm>
            <a:off x="7007225" y="4892040"/>
            <a:ext cx="2484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lang="en-US" sz="2400" dirty="0" err="1" smtClean="0">
                <a:sym typeface="+mn-ea"/>
              </a:rPr>
              <a:t>rén     people</a:t>
            </a:r>
            <a:endParaRPr lang="en-US" altLang="zh-CN" sz="2400"/>
          </a:p>
        </p:txBody>
      </p:sp>
      <p:pic>
        <p:nvPicPr>
          <p:cNvPr id="5" name="图片 4" descr="3049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3845" y="1417955"/>
            <a:ext cx="2857500" cy="285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5" name="Google Shape;285;p37"/>
          <p:cNvSpPr/>
          <p:nvPr/>
        </p:nvSpPr>
        <p:spPr>
          <a:xfrm>
            <a:off x="13970" y="298450"/>
            <a:ext cx="4967605" cy="81597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3200" b="1">
                <a:latin typeface="Century" panose="02040604050505020304"/>
                <a:ea typeface="宋体" panose="02010600030101010101" pitchFamily="2" charset="-122"/>
                <a:cs typeface="Century" panose="02040604050505020304"/>
                <a:sym typeface="Century" panose="02040604050505020304"/>
              </a:rPr>
              <a:t>写汉</a:t>
            </a:r>
            <a:r>
              <a:rPr 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字</a:t>
            </a:r>
            <a:r>
              <a:rPr lang="en-US" alt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Chracter Writing</a:t>
            </a:r>
            <a:endParaRPr lang="en-US" altLang="en-GB" sz="3200" b="1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pic>
        <p:nvPicPr>
          <p:cNvPr id="3" name="图片 2" descr="3791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7675" y="1795145"/>
            <a:ext cx="3676015" cy="3676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94625" y="5775960"/>
            <a:ext cx="2484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lang="en-US" sz="2400" dirty="0" err="1" smtClean="0">
                <a:sym typeface="+mn-ea"/>
              </a:rPr>
              <a:t>liù     six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5" name="Google Shape;285;p37"/>
          <p:cNvSpPr/>
          <p:nvPr/>
        </p:nvSpPr>
        <p:spPr>
          <a:xfrm>
            <a:off x="13970" y="298450"/>
            <a:ext cx="4967605" cy="81597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3200" b="1">
                <a:latin typeface="Century" panose="02040604050505020304"/>
                <a:ea typeface="宋体" panose="02010600030101010101" pitchFamily="2" charset="-122"/>
                <a:cs typeface="Century" panose="02040604050505020304"/>
                <a:sym typeface="Century" panose="02040604050505020304"/>
              </a:rPr>
              <a:t>写汉</a:t>
            </a:r>
            <a:r>
              <a:rPr 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字</a:t>
            </a:r>
            <a:r>
              <a:rPr lang="en-US" alt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Chracter Writing</a:t>
            </a:r>
            <a:endParaRPr lang="en-US" altLang="en-GB" sz="3200" b="1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pic>
        <p:nvPicPr>
          <p:cNvPr id="2" name="图片 1" descr="167459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0" y="2000250"/>
            <a:ext cx="2857500" cy="2857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07225" y="4892040"/>
            <a:ext cx="2484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lang="en-US" sz="2400" dirty="0" err="1" smtClean="0">
                <a:sym typeface="+mn-ea"/>
              </a:rPr>
              <a:t>kǒu      mouth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1212818" y="1511912"/>
            <a:ext cx="1524011" cy="11988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7200" b="1" dirty="0" err="1" smtClean="0">
                <a:solidFill>
                  <a:schemeClr val="tx1"/>
                </a:solidFill>
                <a:latin typeface="宋体" panose="02010600030101010101" pitchFamily="2" charset="-122"/>
              </a:rPr>
              <a:t>ua</a:t>
            </a:r>
            <a:endParaRPr lang="en-US" altLang="zh-CN" sz="7200" b="1" dirty="0" err="1" smtClean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3117831" y="1511912"/>
            <a:ext cx="1428760" cy="11988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7200" b="1" dirty="0" err="1" smtClean="0">
                <a:solidFill>
                  <a:schemeClr val="tx1"/>
                </a:solidFill>
                <a:latin typeface="宋体" panose="02010600030101010101" pitchFamily="2" charset="-122"/>
              </a:rPr>
              <a:t>uo</a:t>
            </a:r>
            <a:endParaRPr lang="en-US" altLang="zh-CN" sz="7200" b="1" dirty="0" err="1" smtClean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5344789" y="1511912"/>
            <a:ext cx="2095515" cy="11988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7200" b="1" dirty="0" err="1" smtClean="0">
                <a:solidFill>
                  <a:schemeClr val="tx1"/>
                </a:solidFill>
                <a:latin typeface="宋体" panose="02010600030101010101" pitchFamily="2" charset="-122"/>
              </a:rPr>
              <a:t>uai</a:t>
            </a:r>
            <a:endParaRPr lang="en-US" altLang="zh-CN" sz="7200" b="1" dirty="0" err="1" smtClean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7905763" y="1511912"/>
            <a:ext cx="3409950" cy="11988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7200" b="1" dirty="0" err="1" smtClean="0">
                <a:solidFill>
                  <a:schemeClr val="tx1"/>
                </a:solidFill>
                <a:latin typeface="宋体" panose="02010600030101010101" pitchFamily="2" charset="-122"/>
              </a:rPr>
              <a:t>ui</a:t>
            </a:r>
            <a:r>
              <a:rPr lang="en-US" altLang="zh-CN" sz="72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7200" b="1" dirty="0" err="1" smtClean="0">
                <a:solidFill>
                  <a:schemeClr val="tx1"/>
                </a:solidFill>
                <a:latin typeface="宋体" panose="02010600030101010101" pitchFamily="2" charset="-122"/>
              </a:rPr>
              <a:t>ue</a:t>
            </a:r>
            <a:r>
              <a:rPr lang="en-US" altLang="zh-CN" sz="7200" b="1" dirty="0" err="1" smtClean="0">
                <a:solidFill>
                  <a:schemeClr val="tx1"/>
                </a:solidFill>
                <a:latin typeface="宋体" panose="02010600030101010101" pitchFamily="2" charset="-122"/>
              </a:rPr>
              <a:t>i</a:t>
            </a:r>
            <a:r>
              <a:rPr lang="en-US" altLang="zh-CN" sz="72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)</a:t>
            </a:r>
            <a:endParaRPr lang="en-US" altLang="zh-CN" sz="7200" b="1" dirty="0" smtClean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48141" name="Text Box 13"/>
          <p:cNvSpPr txBox="1">
            <a:spLocks noChangeArrowheads="1"/>
          </p:cNvSpPr>
          <p:nvPr/>
        </p:nvSpPr>
        <p:spPr bwMode="auto">
          <a:xfrm>
            <a:off x="6737355" y="3427722"/>
            <a:ext cx="1874520" cy="11068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6600" b="1" dirty="0" err="1" smtClean="0">
                <a:latin typeface="宋体" panose="02010600030101010101" pitchFamily="2" charset="-122"/>
              </a:rPr>
              <a:t>uang</a:t>
            </a:r>
            <a:endParaRPr lang="en-US" altLang="zh-CN" sz="6600" b="1" dirty="0" err="1" smtClean="0">
              <a:latin typeface="宋体" panose="02010600030101010101" pitchFamily="2" charset="-122"/>
            </a:endParaRPr>
          </a:p>
        </p:txBody>
      </p:sp>
      <p:sp>
        <p:nvSpPr>
          <p:cNvPr id="8208" name="Text Box 20"/>
          <p:cNvSpPr txBox="1">
            <a:spLocks noChangeArrowheads="1"/>
          </p:cNvSpPr>
          <p:nvPr/>
        </p:nvSpPr>
        <p:spPr bwMode="auto">
          <a:xfrm>
            <a:off x="7440084" y="3716867"/>
            <a:ext cx="309880" cy="13220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endParaRPr lang="zh-CN" altLang="zh-CN" sz="8000" b="1">
              <a:latin typeface="宋体" panose="02010600030101010101" pitchFamily="2" charset="-122"/>
            </a:endParaRPr>
          </a:p>
        </p:txBody>
      </p: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9441204" y="3427721"/>
            <a:ext cx="1874520" cy="11068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6600" b="1" dirty="0" err="1" smtClean="0">
                <a:latin typeface="宋体" panose="02010600030101010101" pitchFamily="2" charset="-122"/>
              </a:rPr>
              <a:t>ueng</a:t>
            </a:r>
            <a:endParaRPr lang="en-US" altLang="zh-CN" sz="6600" b="1" dirty="0" err="1" smtClean="0">
              <a:latin typeface="宋体" panose="02010600030101010101" pitchFamily="2" charset="-122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914363" y="3508368"/>
            <a:ext cx="1451610" cy="11068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6600" b="1" dirty="0" err="1" smtClean="0">
                <a:solidFill>
                  <a:schemeClr val="tx1"/>
                </a:solidFill>
                <a:latin typeface="宋体" panose="02010600030101010101" pitchFamily="2" charset="-122"/>
              </a:rPr>
              <a:t>uɑn</a:t>
            </a:r>
            <a:endParaRPr lang="en-US" altLang="zh-CN" sz="6600" b="1" dirty="0" err="1" smtClean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2883512" y="3508367"/>
            <a:ext cx="3143250" cy="11068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6600" b="1" dirty="0" err="1" smtClean="0">
                <a:solidFill>
                  <a:schemeClr val="tx1"/>
                </a:solidFill>
                <a:latin typeface="宋体" panose="02010600030101010101" pitchFamily="2" charset="-122"/>
              </a:rPr>
              <a:t>un</a:t>
            </a:r>
            <a:r>
              <a:rPr lang="en-US" altLang="zh-CN" sz="66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(ue</a:t>
            </a:r>
            <a:r>
              <a:rPr lang="en-US" altLang="zh-CN" sz="66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n)</a:t>
            </a:r>
            <a:endParaRPr lang="en-US" altLang="zh-CN" sz="6600" b="1" dirty="0" smtClean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pic>
        <p:nvPicPr>
          <p:cNvPr id="4" name="2-6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542270" y="213360"/>
            <a:ext cx="1550670" cy="1190625"/>
          </a:xfrm>
          <a:prstGeom prst="rect">
            <a:avLst/>
          </a:prstGeom>
        </p:spPr>
      </p:pic>
      <p:sp>
        <p:nvSpPr>
          <p:cNvPr id="28" name="Google Shape;221;p28"/>
          <p:cNvSpPr/>
          <p:nvPr/>
        </p:nvSpPr>
        <p:spPr>
          <a:xfrm>
            <a:off x="-4273" y="245787"/>
            <a:ext cx="2483357" cy="51248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lvl="0"/>
            <a:r>
              <a:rPr lang="zh-CN" altLang="en-US" sz="32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韵母 </a:t>
            </a:r>
            <a:r>
              <a:rPr lang="en-US" altLang="zh-CN" sz="3200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F</a:t>
            </a:r>
            <a:r>
              <a:rPr lang="en-US" altLang="zh-CN" sz="3200" dirty="0"/>
              <a:t>inals</a:t>
            </a:r>
            <a:endParaRPr sz="3200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5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8133" grpId="0"/>
      <p:bldP spid="48134" grpId="0"/>
      <p:bldP spid="48135" grpId="0"/>
      <p:bldP spid="48136" grpId="0"/>
      <p:bldP spid="29" grpId="0"/>
      <p:bldP spid="30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5" name="Google Shape;285;p37"/>
          <p:cNvSpPr/>
          <p:nvPr/>
        </p:nvSpPr>
        <p:spPr>
          <a:xfrm>
            <a:off x="13970" y="298450"/>
            <a:ext cx="4967605" cy="81597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3200" b="1">
                <a:latin typeface="Century" panose="02040604050505020304"/>
                <a:ea typeface="宋体" panose="02010600030101010101" pitchFamily="2" charset="-122"/>
                <a:cs typeface="Century" panose="02040604050505020304"/>
                <a:sym typeface="Century" panose="02040604050505020304"/>
              </a:rPr>
              <a:t>写汉</a:t>
            </a:r>
            <a:r>
              <a:rPr 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字</a:t>
            </a:r>
            <a:r>
              <a:rPr lang="en-US" alt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Chracter Writing</a:t>
            </a:r>
            <a:endParaRPr lang="en-US" altLang="en-GB" sz="3200" b="1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pic>
        <p:nvPicPr>
          <p:cNvPr id="2" name="图片 1" descr="101017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0" y="2000250"/>
            <a:ext cx="2857500" cy="2857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07225" y="4892040"/>
            <a:ext cx="2484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lang="en-US" sz="2400" dirty="0" err="1" smtClean="0">
                <a:sym typeface="+mn-ea"/>
              </a:rPr>
              <a:t>rì sun</a:t>
            </a:r>
            <a:endParaRPr lang="en-US" sz="2400" dirty="0" err="1" smtClean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5" name="Google Shape;285;p37"/>
          <p:cNvSpPr/>
          <p:nvPr/>
        </p:nvSpPr>
        <p:spPr>
          <a:xfrm>
            <a:off x="13970" y="298450"/>
            <a:ext cx="4967605" cy="81597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3200" b="1">
                <a:latin typeface="Century" panose="02040604050505020304"/>
                <a:ea typeface="宋体" panose="02010600030101010101" pitchFamily="2" charset="-122"/>
                <a:cs typeface="Century" panose="02040604050505020304"/>
                <a:sym typeface="Century" panose="02040604050505020304"/>
              </a:rPr>
              <a:t>写汉</a:t>
            </a:r>
            <a:r>
              <a:rPr 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字</a:t>
            </a:r>
            <a:r>
              <a:rPr lang="en-US" alt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Chracter Writing</a:t>
            </a:r>
            <a:endParaRPr lang="en-US" altLang="en-GB" sz="3200" b="1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pic>
        <p:nvPicPr>
          <p:cNvPr id="2" name="图片 1" descr="51897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0" y="2000250"/>
            <a:ext cx="2857500" cy="2857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07225" y="4892040"/>
            <a:ext cx="2484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lang="en-US" sz="2400" dirty="0" err="1" smtClean="0">
                <a:sym typeface="+mn-ea"/>
              </a:rPr>
              <a:t>wǔ  five</a:t>
            </a:r>
            <a:endParaRPr lang="en-US" sz="2400" dirty="0" err="1" smtClean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5" name="Google Shape;285;p37"/>
          <p:cNvSpPr/>
          <p:nvPr/>
        </p:nvSpPr>
        <p:spPr>
          <a:xfrm>
            <a:off x="13970" y="298450"/>
            <a:ext cx="4967605" cy="81597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3200" b="1">
                <a:latin typeface="Century" panose="02040604050505020304"/>
                <a:ea typeface="宋体" panose="02010600030101010101" pitchFamily="2" charset="-122"/>
                <a:cs typeface="Century" panose="02040604050505020304"/>
                <a:sym typeface="Century" panose="02040604050505020304"/>
              </a:rPr>
              <a:t>写汉</a:t>
            </a:r>
            <a:r>
              <a:rPr 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字</a:t>
            </a:r>
            <a:r>
              <a:rPr lang="en-US" alt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Chracter Writing</a:t>
            </a:r>
            <a:endParaRPr lang="en-US" altLang="en-GB" sz="3200" b="1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pic>
        <p:nvPicPr>
          <p:cNvPr id="2" name="图片 1" descr="663256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0" y="2000250"/>
            <a:ext cx="2857500" cy="2857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07225" y="4892040"/>
            <a:ext cx="2484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lang="en-US" sz="2400" dirty="0" err="1" smtClean="0">
                <a:sym typeface="+mn-ea"/>
              </a:rPr>
              <a:t>shān   mountain</a:t>
            </a:r>
            <a:endParaRPr lang="en-US" sz="2400" dirty="0" err="1" smtClean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5" name="Google Shape;285;p37"/>
          <p:cNvSpPr/>
          <p:nvPr/>
        </p:nvSpPr>
        <p:spPr>
          <a:xfrm>
            <a:off x="13970" y="298450"/>
            <a:ext cx="4967605" cy="81597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3200" b="1">
                <a:latin typeface="Century" panose="02040604050505020304"/>
                <a:ea typeface="宋体" panose="02010600030101010101" pitchFamily="2" charset="-122"/>
                <a:cs typeface="Century" panose="02040604050505020304"/>
                <a:sym typeface="Century" panose="02040604050505020304"/>
              </a:rPr>
              <a:t>写汉</a:t>
            </a:r>
            <a:r>
              <a:rPr 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字</a:t>
            </a:r>
            <a:r>
              <a:rPr lang="en-US" alt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Chracter Writing</a:t>
            </a:r>
            <a:endParaRPr lang="en-US" altLang="en-GB" sz="3200" b="1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pic>
        <p:nvPicPr>
          <p:cNvPr id="3" name="图片 2" descr="732098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0" y="2000250"/>
            <a:ext cx="2857500" cy="2857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81165" y="4892040"/>
            <a:ext cx="2710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lang="en-US" sz="2400" dirty="0" err="1" smtClean="0">
                <a:sym typeface="+mn-ea"/>
              </a:rPr>
              <a:t>me   suffix</a:t>
            </a:r>
            <a:endParaRPr lang="en-US" sz="2400" dirty="0" err="1" smtClean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5" name="Google Shape;285;p37"/>
          <p:cNvSpPr/>
          <p:nvPr/>
        </p:nvSpPr>
        <p:spPr>
          <a:xfrm>
            <a:off x="13970" y="298450"/>
            <a:ext cx="4967605" cy="81597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3200" b="1">
                <a:latin typeface="Century" panose="02040604050505020304"/>
                <a:ea typeface="宋体" panose="02010600030101010101" pitchFamily="2" charset="-122"/>
                <a:cs typeface="Century" panose="02040604050505020304"/>
                <a:sym typeface="Century" panose="02040604050505020304"/>
              </a:rPr>
              <a:t>写汉</a:t>
            </a:r>
            <a:r>
              <a:rPr 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字</a:t>
            </a:r>
            <a:r>
              <a:rPr lang="en-US" alt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Chracter Writing</a:t>
            </a:r>
            <a:endParaRPr lang="en-US" altLang="en-GB" sz="3200" b="1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pic>
        <p:nvPicPr>
          <p:cNvPr id="5" name="图片 4" descr="9613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3095" y="1341755"/>
            <a:ext cx="2857500" cy="2857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37170" y="5259070"/>
            <a:ext cx="1830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sān </a:t>
            </a:r>
            <a:r>
              <a:rPr lang="en-US" altLang="zh-CN" sz="2400"/>
              <a:t>,    three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5" name="Google Shape;285;p37"/>
          <p:cNvSpPr/>
          <p:nvPr/>
        </p:nvSpPr>
        <p:spPr>
          <a:xfrm>
            <a:off x="13970" y="298450"/>
            <a:ext cx="4967605" cy="81597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3200" b="1">
                <a:latin typeface="Century" panose="02040604050505020304"/>
                <a:ea typeface="宋体" panose="02010600030101010101" pitchFamily="2" charset="-122"/>
                <a:cs typeface="Century" panose="02040604050505020304"/>
                <a:sym typeface="Century" panose="02040604050505020304"/>
              </a:rPr>
              <a:t>写汉</a:t>
            </a:r>
            <a:r>
              <a:rPr 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字</a:t>
            </a:r>
            <a:r>
              <a:rPr lang="en-US" alt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Chracter Writing</a:t>
            </a:r>
            <a:endParaRPr lang="en-US" altLang="en-GB" sz="3200" b="1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pic>
        <p:nvPicPr>
          <p:cNvPr id="3" name="图片 2" descr="3049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3845" y="1417955"/>
            <a:ext cx="2857500" cy="2857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07225" y="4892040"/>
            <a:ext cx="2484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lang="en-US" sz="2400" dirty="0" err="1" smtClean="0">
                <a:sym typeface="+mn-ea"/>
              </a:rPr>
              <a:t>rén     people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图片111"/>
          <p:cNvPicPr>
            <a:picLocks noChangeAspect="1"/>
          </p:cNvPicPr>
          <p:nvPr/>
        </p:nvPicPr>
        <p:blipFill>
          <a:blip r:embed="rId1"/>
          <a:srcRect l="5563" t="64627" r="11290" b="17604"/>
          <a:stretch>
            <a:fillRect/>
          </a:stretch>
        </p:blipFill>
        <p:spPr>
          <a:xfrm>
            <a:off x="386080" y="1148715"/>
            <a:ext cx="11419840" cy="334772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图片2222"/>
          <p:cNvPicPr>
            <a:picLocks noChangeAspect="1"/>
          </p:cNvPicPr>
          <p:nvPr/>
        </p:nvPicPr>
        <p:blipFill>
          <a:blip r:embed="rId1"/>
          <a:srcRect l="7004" t="37456" r="48220" b="38134"/>
          <a:stretch>
            <a:fillRect/>
          </a:stretch>
        </p:blipFill>
        <p:spPr>
          <a:xfrm>
            <a:off x="356870" y="264795"/>
            <a:ext cx="5414645" cy="404939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4" name="图片 3" descr="图片2222"/>
          <p:cNvPicPr>
            <a:picLocks noChangeAspect="1"/>
          </p:cNvPicPr>
          <p:nvPr/>
        </p:nvPicPr>
        <p:blipFill>
          <a:blip r:embed="rId1"/>
          <a:srcRect l="7004" t="61591" r="39137" b="20737"/>
          <a:stretch>
            <a:fillRect/>
          </a:stretch>
        </p:blipFill>
        <p:spPr>
          <a:xfrm>
            <a:off x="5228590" y="3266440"/>
            <a:ext cx="6782435" cy="305308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2243455" y="864870"/>
            <a:ext cx="1640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</a:rPr>
              <a:t>哪国人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18615" y="2567940"/>
            <a:ext cx="1640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</a:rPr>
              <a:t>他呢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66760" y="3053080"/>
            <a:ext cx="1640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</a:rPr>
              <a:t>你呢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55740" y="4734560"/>
            <a:ext cx="1640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</a:rPr>
              <a:t>早上好</a:t>
            </a:r>
            <a:endParaRPr lang="zh-CN" altLang="en-US" sz="3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图片2222"/>
          <p:cNvPicPr>
            <a:picLocks noChangeAspect="1"/>
          </p:cNvPicPr>
          <p:nvPr/>
        </p:nvPicPr>
        <p:blipFill>
          <a:blip r:embed="rId1"/>
          <a:srcRect l="2693" t="78221" r="5550" b="5060"/>
          <a:stretch>
            <a:fillRect/>
          </a:stretch>
        </p:blipFill>
        <p:spPr>
          <a:xfrm>
            <a:off x="356870" y="629920"/>
            <a:ext cx="11292840" cy="2822575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1583690" y="4055110"/>
            <a:ext cx="6466205" cy="2061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3200"/>
              <a:t>1.  </a:t>
            </a:r>
            <a:r>
              <a:rPr lang="zh-CN" altLang="en-US" sz="3200"/>
              <a:t>同学   tóng xué     </a:t>
            </a:r>
            <a:r>
              <a:rPr lang="en-US" altLang="zh-CN" sz="3200"/>
              <a:t>classmate</a:t>
            </a:r>
            <a:r>
              <a:rPr lang="zh-CN" altLang="en-US" sz="3200"/>
              <a:t> </a:t>
            </a:r>
            <a:endParaRPr lang="zh-CN" altLang="en-US" sz="3200"/>
          </a:p>
          <a:p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2.  </a:t>
            </a:r>
            <a:r>
              <a:rPr lang="zh-CN" altLang="en-US" sz="3200"/>
              <a:t>朋友   </a:t>
            </a:r>
            <a:r>
              <a:rPr lang="zh-CN" altLang="en-US" sz="3200">
                <a:sym typeface="+mn-ea"/>
              </a:rPr>
              <a:t>péng y</a:t>
            </a:r>
            <a:r>
              <a:rPr lang="en-US" altLang="zh-CN" sz="3200">
                <a:sym typeface="+mn-ea"/>
              </a:rPr>
              <a:t>o</a:t>
            </a:r>
            <a:r>
              <a:rPr lang="zh-CN" altLang="en-US" sz="3200">
                <a:sym typeface="+mn-ea"/>
              </a:rPr>
              <a:t>u     </a:t>
            </a:r>
            <a:r>
              <a:rPr lang="en-US" altLang="zh-CN" sz="3200">
                <a:sym typeface="+mn-ea"/>
              </a:rPr>
              <a:t>friend</a:t>
            </a:r>
            <a:endParaRPr lang="en-US" altLang="zh-CN" sz="3200"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1"/>
          <a:srcRect l="8432" t="10932" r="41870" b="72136"/>
          <a:stretch>
            <a:fillRect/>
          </a:stretch>
        </p:blipFill>
        <p:spPr>
          <a:xfrm>
            <a:off x="2736215" y="1661795"/>
            <a:ext cx="6316980" cy="295211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571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615" y="1124585"/>
            <a:ext cx="1040892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585" y="1268730"/>
            <a:ext cx="11213465" cy="28924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3336" r="3273"/>
          <a:stretch>
            <a:fillRect/>
          </a:stretch>
        </p:blipFill>
        <p:spPr>
          <a:xfrm>
            <a:off x="1056005" y="1196340"/>
            <a:ext cx="9288780" cy="41586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960" y="836295"/>
            <a:ext cx="9848850" cy="41344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6005" y="1772920"/>
            <a:ext cx="1021207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40865" y="1354455"/>
            <a:ext cx="8509635" cy="845185"/>
          </a:xfrm>
        </p:spPr>
        <p:txBody>
          <a:bodyPr/>
          <a:lstStyle/>
          <a:p>
            <a:r>
              <a:rPr lang="en-US" altLang="zh-CN" sz="3600" dirty="0"/>
              <a:t>cha              cou              shi              zu</a:t>
            </a:r>
            <a:endParaRPr lang="en-US" altLang="zh-CN" sz="3600" dirty="0"/>
          </a:p>
          <a:p>
            <a:endParaRPr lang="en-US" altLang="zh-CN" sz="3600" dirty="0"/>
          </a:p>
        </p:txBody>
      </p:sp>
      <p:sp>
        <p:nvSpPr>
          <p:cNvPr id="15" name="Google Shape;207;p26"/>
          <p:cNvSpPr/>
          <p:nvPr/>
        </p:nvSpPr>
        <p:spPr>
          <a:xfrm>
            <a:off x="0" y="101600"/>
            <a:ext cx="6007735" cy="96774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listen and add the tone marks</a:t>
            </a:r>
            <a:endParaRPr lang="en-US" sz="3200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1747520" y="2199640"/>
            <a:ext cx="8509635" cy="845185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/>
              <a:buChar char="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50000"/>
              <a:buFont typeface="Wingdings 2" panose="05020102010507070707"/>
              <a:buChar char="³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0000"/>
              <a:buFont typeface="Wingdings 2" panose="05020102010507070707"/>
              <a:buChar char="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45000"/>
              <a:buFont typeface="Wingdings 2" panose="05020102010507070707"/>
              <a:buChar char="¯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 panose="05020102010507070707"/>
              <a:buChar char="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zhao             sun              cai              zao</a:t>
            </a:r>
            <a:endParaRPr lang="en-US" altLang="zh-CN" sz="3600" dirty="0"/>
          </a:p>
          <a:p>
            <a:endParaRPr lang="en-US" altLang="zh-CN" sz="3600" dirty="0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919605" y="3044825"/>
            <a:ext cx="8509635" cy="845185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/>
              <a:buChar char="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50000"/>
              <a:buFont typeface="Wingdings 2" panose="05020102010507070707"/>
              <a:buChar char="³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0000"/>
              <a:buFont typeface="Wingdings 2" panose="05020102010507070707"/>
              <a:buChar char="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45000"/>
              <a:buFont typeface="Wingdings 2" panose="05020102010507070707"/>
              <a:buChar char="¯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 panose="05020102010507070707"/>
              <a:buChar char="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zi              chang             chen          reng</a:t>
            </a:r>
            <a:endParaRPr lang="en-US" altLang="zh-CN" sz="3600" dirty="0"/>
          </a:p>
          <a:p>
            <a:endParaRPr lang="en-US" altLang="zh-CN" sz="3600" dirty="0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1747520" y="3890010"/>
            <a:ext cx="8509635" cy="845185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/>
              <a:buChar char="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50000"/>
              <a:buFont typeface="Wingdings 2" panose="05020102010507070707"/>
              <a:buChar char="³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0000"/>
              <a:buFont typeface="Wingdings 2" panose="05020102010507070707"/>
              <a:buChar char="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45000"/>
              <a:buFont typeface="Wingdings 2" panose="05020102010507070707"/>
              <a:buChar char="¯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 panose="05020102010507070707"/>
              <a:buChar char="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chui            sheng             zhuan        cun</a:t>
            </a:r>
            <a:endParaRPr lang="en-US" altLang="zh-CN" sz="3600" dirty="0"/>
          </a:p>
          <a:p>
            <a:endParaRPr lang="en-US" altLang="zh-CN" sz="3600" dirty="0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1840865" y="4949825"/>
            <a:ext cx="8509635" cy="845185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/>
              <a:buChar char="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50000"/>
              <a:buFont typeface="Wingdings 2" panose="05020102010507070707"/>
              <a:buChar char="³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0000"/>
              <a:buFont typeface="Wingdings 2" panose="05020102010507070707"/>
              <a:buChar char="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45000"/>
              <a:buFont typeface="Wingdings 2" panose="05020102010507070707"/>
              <a:buChar char="¯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 panose="05020102010507070707"/>
              <a:buChar char="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shang            re               sui               shou</a:t>
            </a:r>
            <a:endParaRPr lang="en-US" altLang="zh-CN" sz="3600" dirty="0"/>
          </a:p>
          <a:p>
            <a:endParaRPr lang="en-US" altLang="zh-CN" sz="3600" dirty="0"/>
          </a:p>
        </p:txBody>
      </p:sp>
      <p:pic>
        <p:nvPicPr>
          <p:cNvPr id="9" name="2-4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645775" y="203200"/>
            <a:ext cx="1306830" cy="1008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build="p"/>
      <p:bldP spid="5" grpId="0" build="p"/>
      <p:bldP spid="6" grpId="0" build="p"/>
      <p:bldP spid="7" grpId="0" build="p"/>
      <p:bldP spid="8" grpId="0" build="p"/>
    </p:bldLst>
  </p:timing>
</p:sld>
</file>

<file path=ppt/tags/tag1.xml><?xml version="1.0" encoding="utf-8"?>
<p:tagLst xmlns:p="http://schemas.openxmlformats.org/presentationml/2006/main">
  <p:tag name="COMMONDATA" val="eyJoZGlkIjoiMjQzYTgzMjY2ODk2ZDhiZGMwNDYyZmE0OWQ1NzIzZWUifQ==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龙腾四海">
  <a:themeElements>
    <a:clrScheme name="龙腾四海">
      <a:dk1>
        <a:sysClr val="windowText" lastClr="000000"/>
      </a:dk1>
      <a:lt1>
        <a:sysClr val="window" lastClr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80FF"/>
      </a:hlink>
      <a:folHlink>
        <a:srgbClr val="FF00FF"/>
      </a:folHlink>
    </a:clrScheme>
    <a:fontScheme name="龙腾四海">
      <a:majorFont>
        <a:latin typeface="Maiandra GD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중고딕"/>
        <a:font script="Hans" typeface="隶书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HY견명조"/>
        <a:font script="Hans" typeface="华文楷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龙腾四海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hueMod val="100000"/>
                <a:satMod val="250000"/>
              </a:schemeClr>
            </a:gs>
            <a:gs pos="75000">
              <a:schemeClr val="phClr">
                <a:tint val="80000"/>
                <a:shade val="100000"/>
                <a:hueMod val="100000"/>
                <a:satMod val="375000"/>
              </a:schemeClr>
            </a:gs>
            <a:gs pos="100000">
              <a:schemeClr val="phClr">
                <a:tint val="50000"/>
                <a:shade val="100000"/>
                <a:hueMod val="100000"/>
                <a:satMod val="5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50000"/>
                <a:hueMod val="100000"/>
                <a:satMod val="100000"/>
              </a:schemeClr>
              <a:schemeClr val="phClr">
                <a:tint val="100000"/>
                <a:shade val="75000"/>
                <a:hueMod val="100000"/>
                <a:satMod val="100000"/>
              </a:schemeClr>
            </a:duotone>
          </a:blip>
          <a:tile tx="0" ty="0" sx="50000" sy="50000" flip="none" algn="ctr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2700" h="12700" prst="relaxedInset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  <a:outerShdw blurRad="44450" dist="50800" dir="3300000" sx="99000" sy="99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contrasting" dir="tl">
              <a:rot lat="0" lon="0" rev="14220000"/>
            </a:lightRig>
          </a:scene3d>
          <a:sp3d prstMaterial="dkEdge">
            <a:bevelT w="63500" h="63500"/>
            <a:bevelB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bg1">
                <a:tint val="100000"/>
                <a:shade val="100000"/>
                <a:hueMod val="100000"/>
                <a:satMod val="150000"/>
              </a:schemeClr>
            </a:gs>
            <a:gs pos="55000">
              <a:schemeClr val="bg1">
                <a:tint val="100000"/>
                <a:shade val="90000"/>
                <a:hueMod val="100000"/>
                <a:satMod val="375000"/>
              </a:schemeClr>
            </a:gs>
            <a:gs pos="100000">
              <a:schemeClr val="phClr">
                <a:tint val="88000"/>
                <a:shade val="100000"/>
                <a:hueMod val="100000"/>
                <a:satMod val="500000"/>
              </a:schemeClr>
            </a:gs>
          </a:gsLst>
          <a:lin ang="5400000" scaled="1"/>
        </a:gradFill>
        <a:blipFill>
          <a:blip xmlns:r="http://schemas.openxmlformats.org/officeDocument/2006/relationships" r:embed="rId2">
            <a:duotone>
              <a:schemeClr val="phClr">
                <a:shade val="30000"/>
                <a:satMod val="555000"/>
              </a:schemeClr>
              <a:schemeClr val="phClr">
                <a:tint val="96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Dragon</Template>
  <TotalTime>0</TotalTime>
  <Words>2813</Words>
  <Application>WPS 演示</Application>
  <PresentationFormat>全屏显示(4:3)</PresentationFormat>
  <Paragraphs>233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4" baseType="lpstr">
      <vt:lpstr>Arial</vt:lpstr>
      <vt:lpstr>宋体</vt:lpstr>
      <vt:lpstr>Wingdings</vt:lpstr>
      <vt:lpstr>Wingdings 2</vt:lpstr>
      <vt:lpstr>Arial</vt:lpstr>
      <vt:lpstr>Century</vt:lpstr>
      <vt:lpstr>Cambria</vt:lpstr>
      <vt:lpstr>Maiandra GD</vt:lpstr>
      <vt:lpstr>隶书</vt:lpstr>
      <vt:lpstr>微软雅黑</vt:lpstr>
      <vt:lpstr>Arial Unicode MS</vt:lpstr>
      <vt:lpstr>华文楷体</vt:lpstr>
      <vt:lpstr>Calibri</vt:lpstr>
      <vt:lpstr>方正楷体简体</vt:lpstr>
      <vt:lpstr>龙腾四海</vt:lpstr>
      <vt:lpstr>2   你是哪国人（nǐ shì nǎ ɡuó rén）？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轻声 The neutral tone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分组练习</vt:lpstr>
      <vt:lpstr>PowerPoint 演示文稿</vt:lpstr>
      <vt:lpstr>PowerPoint 演示文稿</vt:lpstr>
      <vt:lpstr>PowerPoint 演示文稿</vt:lpstr>
      <vt:lpstr>PowerPoint 演示文稿</vt:lpstr>
      <vt:lpstr>他/她tā是哪国人？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你是哪国人？</dc:title>
  <dc:creator>lenovo</dc:creator>
  <cp:lastModifiedBy>沙茜</cp:lastModifiedBy>
  <cp:revision>33</cp:revision>
  <dcterms:created xsi:type="dcterms:W3CDTF">2019-02-27T01:57:00Z</dcterms:created>
  <dcterms:modified xsi:type="dcterms:W3CDTF">2025-09-17T01:35:34Z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732BAED82E48424EB9C0F5696385B150</vt:lpwstr>
  </property>
</Properties>
</file>